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84" r:id="rId3"/>
    <p:sldId id="290" r:id="rId4"/>
    <p:sldId id="291" r:id="rId5"/>
    <p:sldId id="292" r:id="rId6"/>
    <p:sldId id="259" r:id="rId7"/>
    <p:sldId id="274" r:id="rId8"/>
    <p:sldId id="280" r:id="rId9"/>
    <p:sldId id="282" r:id="rId10"/>
    <p:sldId id="257" r:id="rId11"/>
    <p:sldId id="258" r:id="rId12"/>
    <p:sldId id="294" r:id="rId13"/>
    <p:sldId id="308" r:id="rId14"/>
    <p:sldId id="261" r:id="rId15"/>
    <p:sldId id="262" r:id="rId16"/>
    <p:sldId id="263" r:id="rId17"/>
    <p:sldId id="264" r:id="rId18"/>
    <p:sldId id="285" r:id="rId19"/>
    <p:sldId id="293" r:id="rId20"/>
    <p:sldId id="295" r:id="rId21"/>
    <p:sldId id="298" r:id="rId22"/>
    <p:sldId id="306" r:id="rId23"/>
    <p:sldId id="309" r:id="rId24"/>
    <p:sldId id="317" r:id="rId25"/>
    <p:sldId id="304" r:id="rId26"/>
    <p:sldId id="279" r:id="rId27"/>
    <p:sldId id="266" r:id="rId28"/>
    <p:sldId id="276" r:id="rId29"/>
    <p:sldId id="300" r:id="rId30"/>
    <p:sldId id="323" r:id="rId31"/>
    <p:sldId id="310" r:id="rId32"/>
    <p:sldId id="311" r:id="rId33"/>
    <p:sldId id="316" r:id="rId34"/>
    <p:sldId id="318" r:id="rId35"/>
    <p:sldId id="307" r:id="rId36"/>
    <p:sldId id="312" r:id="rId37"/>
    <p:sldId id="313" r:id="rId38"/>
    <p:sldId id="315" r:id="rId39"/>
    <p:sldId id="305" r:id="rId40"/>
    <p:sldId id="302" r:id="rId41"/>
    <p:sldId id="275" r:id="rId42"/>
    <p:sldId id="288" r:id="rId43"/>
    <p:sldId id="319" r:id="rId44"/>
    <p:sldId id="320" r:id="rId45"/>
    <p:sldId id="321" r:id="rId46"/>
    <p:sldId id="32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6" autoAdjust="0"/>
    <p:restoredTop sz="94660"/>
  </p:normalViewPr>
  <p:slideViewPr>
    <p:cSldViewPr snapToGrid="0">
      <p:cViewPr varScale="1">
        <p:scale>
          <a:sx n="108" d="100"/>
          <a:sy n="108" d="100"/>
        </p:scale>
        <p:origin x="5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02CCCE-6F99-4777-982D-2AEE3DF940C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E9E922B-CDCF-46E9-ADCA-A5F064ABBA4C}">
      <dgm:prSet/>
      <dgm:spPr/>
      <dgm:t>
        <a:bodyPr/>
        <a:lstStyle/>
        <a:p>
          <a:pPr>
            <a:lnSpc>
              <a:spcPct val="100000"/>
            </a:lnSpc>
          </a:pPr>
          <a:r>
            <a:rPr lang="en-US" dirty="0"/>
            <a:t>Not clear if we can detect fine-scale taxonomic diversity</a:t>
          </a:r>
        </a:p>
      </dgm:t>
    </dgm:pt>
    <dgm:pt modelId="{3D735768-27B6-4143-944B-742ED6FD94C8}" type="parTrans" cxnId="{01ABAD66-CEF3-4A03-93E0-8F83897FB11D}">
      <dgm:prSet/>
      <dgm:spPr/>
      <dgm:t>
        <a:bodyPr/>
        <a:lstStyle/>
        <a:p>
          <a:endParaRPr lang="en-US"/>
        </a:p>
      </dgm:t>
    </dgm:pt>
    <dgm:pt modelId="{E68E1869-B2FB-499A-A1F0-DAF4D0BA8A8F}" type="sibTrans" cxnId="{01ABAD66-CEF3-4A03-93E0-8F83897FB11D}">
      <dgm:prSet/>
      <dgm:spPr/>
      <dgm:t>
        <a:bodyPr/>
        <a:lstStyle/>
        <a:p>
          <a:endParaRPr lang="en-US"/>
        </a:p>
      </dgm:t>
    </dgm:pt>
    <dgm:pt modelId="{186A1910-5DBC-4DE4-978D-2C05411CD21C}">
      <dgm:prSet/>
      <dgm:spPr/>
      <dgm:t>
        <a:bodyPr/>
        <a:lstStyle/>
        <a:p>
          <a:pPr>
            <a:lnSpc>
              <a:spcPct val="100000"/>
            </a:lnSpc>
          </a:pPr>
          <a:r>
            <a:rPr lang="en-US"/>
            <a:t>Other taxa are poorly represented in spectral libraries</a:t>
          </a:r>
        </a:p>
      </dgm:t>
    </dgm:pt>
    <dgm:pt modelId="{7F919AD5-C13A-4730-9C17-F516C780F67C}" type="parTrans" cxnId="{AC3C56A1-401B-4C5B-BAEA-7013AC93476F}">
      <dgm:prSet/>
      <dgm:spPr/>
      <dgm:t>
        <a:bodyPr/>
        <a:lstStyle/>
        <a:p>
          <a:endParaRPr lang="en-US"/>
        </a:p>
      </dgm:t>
    </dgm:pt>
    <dgm:pt modelId="{618EF09C-5339-401E-A43B-1671CB47195D}" type="sibTrans" cxnId="{AC3C56A1-401B-4C5B-BAEA-7013AC93476F}">
      <dgm:prSet/>
      <dgm:spPr/>
      <dgm:t>
        <a:bodyPr/>
        <a:lstStyle/>
        <a:p>
          <a:endParaRPr lang="en-US"/>
        </a:p>
      </dgm:t>
    </dgm:pt>
    <dgm:pt modelId="{9D8495E2-C1F4-4561-9E6F-A99EA2BF3259}" type="pres">
      <dgm:prSet presAssocID="{B002CCCE-6F99-4777-982D-2AEE3DF940C0}" presName="root" presStyleCnt="0">
        <dgm:presLayoutVars>
          <dgm:dir/>
          <dgm:resizeHandles val="exact"/>
        </dgm:presLayoutVars>
      </dgm:prSet>
      <dgm:spPr/>
    </dgm:pt>
    <dgm:pt modelId="{57E6BC6E-23A5-449C-9617-46CDB0301F28}" type="pres">
      <dgm:prSet presAssocID="{EE9E922B-CDCF-46E9-ADCA-A5F064ABBA4C}" presName="compNode" presStyleCnt="0"/>
      <dgm:spPr/>
    </dgm:pt>
    <dgm:pt modelId="{FF8083E8-8B2E-4A9F-9099-847106A9228A}" type="pres">
      <dgm:prSet presAssocID="{EE9E922B-CDCF-46E9-ADCA-A5F064ABBA4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gnifying glass with solid fill"/>
        </a:ext>
      </dgm:extLst>
    </dgm:pt>
    <dgm:pt modelId="{001B97B1-BEA7-4B9C-913E-C19462947AF2}" type="pres">
      <dgm:prSet presAssocID="{EE9E922B-CDCF-46E9-ADCA-A5F064ABBA4C}" presName="spaceRect" presStyleCnt="0"/>
      <dgm:spPr/>
    </dgm:pt>
    <dgm:pt modelId="{F440949B-21BF-49C3-A02D-5A9D7D9F9261}" type="pres">
      <dgm:prSet presAssocID="{EE9E922B-CDCF-46E9-ADCA-A5F064ABBA4C}" presName="textRect" presStyleLbl="revTx" presStyleIdx="0" presStyleCnt="2">
        <dgm:presLayoutVars>
          <dgm:chMax val="1"/>
          <dgm:chPref val="1"/>
        </dgm:presLayoutVars>
      </dgm:prSet>
      <dgm:spPr/>
    </dgm:pt>
    <dgm:pt modelId="{C6A003FB-6AC9-47AA-8DD3-E80213DAAC7D}" type="pres">
      <dgm:prSet presAssocID="{E68E1869-B2FB-499A-A1F0-DAF4D0BA8A8F}" presName="sibTrans" presStyleCnt="0"/>
      <dgm:spPr/>
    </dgm:pt>
    <dgm:pt modelId="{8F1328BE-F663-4329-9420-611659E6795E}" type="pres">
      <dgm:prSet presAssocID="{186A1910-5DBC-4DE4-978D-2C05411CD21C}" presName="compNode" presStyleCnt="0"/>
      <dgm:spPr/>
    </dgm:pt>
    <dgm:pt modelId="{1F3C3860-6149-49AC-A19C-B6B8EF22FB75}" type="pres">
      <dgm:prSet presAssocID="{186A1910-5DBC-4DE4-978D-2C05411CD21C}" presName="iconRect" presStyleLbl="node1" presStyleIdx="1" presStyleCnt="2" custLinFactNeighborX="-45013" custLinFactNeighborY="1452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a:ext>
      </dgm:extLst>
    </dgm:pt>
    <dgm:pt modelId="{1F625032-3904-4BE1-87F6-AFFCFBEC013D}" type="pres">
      <dgm:prSet presAssocID="{186A1910-5DBC-4DE4-978D-2C05411CD21C}" presName="spaceRect" presStyleCnt="0"/>
      <dgm:spPr/>
    </dgm:pt>
    <dgm:pt modelId="{2AF5B50A-A7F2-477E-978E-7AA7FAA221DE}" type="pres">
      <dgm:prSet presAssocID="{186A1910-5DBC-4DE4-978D-2C05411CD21C}" presName="textRect" presStyleLbl="revTx" presStyleIdx="1" presStyleCnt="2">
        <dgm:presLayoutVars>
          <dgm:chMax val="1"/>
          <dgm:chPref val="1"/>
        </dgm:presLayoutVars>
      </dgm:prSet>
      <dgm:spPr/>
    </dgm:pt>
  </dgm:ptLst>
  <dgm:cxnLst>
    <dgm:cxn modelId="{5DAB2423-991C-4724-B4A0-DCEF258EC817}" type="presOf" srcId="{EE9E922B-CDCF-46E9-ADCA-A5F064ABBA4C}" destId="{F440949B-21BF-49C3-A02D-5A9D7D9F9261}" srcOrd="0" destOrd="0" presId="urn:microsoft.com/office/officeart/2018/2/layout/IconLabelList"/>
    <dgm:cxn modelId="{B1ADF25E-D82B-40B2-9435-142E1C24043A}" type="presOf" srcId="{B002CCCE-6F99-4777-982D-2AEE3DF940C0}" destId="{9D8495E2-C1F4-4561-9E6F-A99EA2BF3259}" srcOrd="0" destOrd="0" presId="urn:microsoft.com/office/officeart/2018/2/layout/IconLabelList"/>
    <dgm:cxn modelId="{01ABAD66-CEF3-4A03-93E0-8F83897FB11D}" srcId="{B002CCCE-6F99-4777-982D-2AEE3DF940C0}" destId="{EE9E922B-CDCF-46E9-ADCA-A5F064ABBA4C}" srcOrd="0" destOrd="0" parTransId="{3D735768-27B6-4143-944B-742ED6FD94C8}" sibTransId="{E68E1869-B2FB-499A-A1F0-DAF4D0BA8A8F}"/>
    <dgm:cxn modelId="{AC3C56A1-401B-4C5B-BAEA-7013AC93476F}" srcId="{B002CCCE-6F99-4777-982D-2AEE3DF940C0}" destId="{186A1910-5DBC-4DE4-978D-2C05411CD21C}" srcOrd="1" destOrd="0" parTransId="{7F919AD5-C13A-4730-9C17-F516C780F67C}" sibTransId="{618EF09C-5339-401E-A43B-1671CB47195D}"/>
    <dgm:cxn modelId="{6E07A5E1-9D07-4A19-844C-E4E716528CC2}" type="presOf" srcId="{186A1910-5DBC-4DE4-978D-2C05411CD21C}" destId="{2AF5B50A-A7F2-477E-978E-7AA7FAA221DE}" srcOrd="0" destOrd="0" presId="urn:microsoft.com/office/officeart/2018/2/layout/IconLabelList"/>
    <dgm:cxn modelId="{EAEEA777-CDB0-43A7-AC1B-1DBF3FBD4423}" type="presParOf" srcId="{9D8495E2-C1F4-4561-9E6F-A99EA2BF3259}" destId="{57E6BC6E-23A5-449C-9617-46CDB0301F28}" srcOrd="0" destOrd="0" presId="urn:microsoft.com/office/officeart/2018/2/layout/IconLabelList"/>
    <dgm:cxn modelId="{9BC217EA-5095-409F-9E92-4D4079D806DA}" type="presParOf" srcId="{57E6BC6E-23A5-449C-9617-46CDB0301F28}" destId="{FF8083E8-8B2E-4A9F-9099-847106A9228A}" srcOrd="0" destOrd="0" presId="urn:microsoft.com/office/officeart/2018/2/layout/IconLabelList"/>
    <dgm:cxn modelId="{81E4717D-56FC-4D60-8CB4-EEF6A0056D50}" type="presParOf" srcId="{57E6BC6E-23A5-449C-9617-46CDB0301F28}" destId="{001B97B1-BEA7-4B9C-913E-C19462947AF2}" srcOrd="1" destOrd="0" presId="urn:microsoft.com/office/officeart/2018/2/layout/IconLabelList"/>
    <dgm:cxn modelId="{79289F9D-4BB8-461E-A3DA-3A00DD4A1E56}" type="presParOf" srcId="{57E6BC6E-23A5-449C-9617-46CDB0301F28}" destId="{F440949B-21BF-49C3-A02D-5A9D7D9F9261}" srcOrd="2" destOrd="0" presId="urn:microsoft.com/office/officeart/2018/2/layout/IconLabelList"/>
    <dgm:cxn modelId="{7DDBFA2A-4AC9-4373-8112-C12133E48F83}" type="presParOf" srcId="{9D8495E2-C1F4-4561-9E6F-A99EA2BF3259}" destId="{C6A003FB-6AC9-47AA-8DD3-E80213DAAC7D}" srcOrd="1" destOrd="0" presId="urn:microsoft.com/office/officeart/2018/2/layout/IconLabelList"/>
    <dgm:cxn modelId="{E35E056F-C899-47AA-A96B-A0DE0D522ACB}" type="presParOf" srcId="{9D8495E2-C1F4-4561-9E6F-A99EA2BF3259}" destId="{8F1328BE-F663-4329-9420-611659E6795E}" srcOrd="2" destOrd="0" presId="urn:microsoft.com/office/officeart/2018/2/layout/IconLabelList"/>
    <dgm:cxn modelId="{B8B38B42-0568-4036-82B6-65BCE5162295}" type="presParOf" srcId="{8F1328BE-F663-4329-9420-611659E6795E}" destId="{1F3C3860-6149-49AC-A19C-B6B8EF22FB75}" srcOrd="0" destOrd="0" presId="urn:microsoft.com/office/officeart/2018/2/layout/IconLabelList"/>
    <dgm:cxn modelId="{60B5EB34-1170-4992-8EC0-E9491B9DA2E4}" type="presParOf" srcId="{8F1328BE-F663-4329-9420-611659E6795E}" destId="{1F625032-3904-4BE1-87F6-AFFCFBEC013D}" srcOrd="1" destOrd="0" presId="urn:microsoft.com/office/officeart/2018/2/layout/IconLabelList"/>
    <dgm:cxn modelId="{07784B1D-4035-40CC-ABBE-999E8447A950}" type="presParOf" srcId="{8F1328BE-F663-4329-9420-611659E6795E}" destId="{2AF5B50A-A7F2-477E-978E-7AA7FAA221D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12EFA0-EAD9-480D-B09A-6EA2682799C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612AB4D-C86A-4BBA-81C6-D4102BA5086C}">
      <dgm:prSet/>
      <dgm:spPr/>
      <dgm:t>
        <a:bodyPr/>
        <a:lstStyle/>
        <a:p>
          <a:r>
            <a:rPr lang="en-US"/>
            <a:t>Already identified</a:t>
          </a:r>
        </a:p>
      </dgm:t>
    </dgm:pt>
    <dgm:pt modelId="{D38B3586-A43A-4ECB-AE77-5DF1A2E84354}" type="parTrans" cxnId="{8259F6B3-F07E-4A1C-AC50-AEEE2A02A540}">
      <dgm:prSet/>
      <dgm:spPr/>
      <dgm:t>
        <a:bodyPr/>
        <a:lstStyle/>
        <a:p>
          <a:endParaRPr lang="en-US"/>
        </a:p>
      </dgm:t>
    </dgm:pt>
    <dgm:pt modelId="{81D62F33-15BC-4B04-B402-A87E1F53A542}" type="sibTrans" cxnId="{8259F6B3-F07E-4A1C-AC50-AEEE2A02A540}">
      <dgm:prSet/>
      <dgm:spPr/>
      <dgm:t>
        <a:bodyPr/>
        <a:lstStyle/>
        <a:p>
          <a:endParaRPr lang="en-US"/>
        </a:p>
      </dgm:t>
    </dgm:pt>
    <dgm:pt modelId="{940297B2-200B-49E5-9F08-0D50C5A0F4CD}">
      <dgm:prSet/>
      <dgm:spPr/>
      <dgm:t>
        <a:bodyPr/>
        <a:lstStyle/>
        <a:p>
          <a:r>
            <a:rPr lang="en-US"/>
            <a:t>Easy to setup a full scanning procedure </a:t>
          </a:r>
        </a:p>
      </dgm:t>
    </dgm:pt>
    <dgm:pt modelId="{C4A063A5-CA3B-4AE6-BB34-D196C7DAFD29}" type="parTrans" cxnId="{BEA74FB5-93E4-4E7B-90A3-2D2303FB2B48}">
      <dgm:prSet/>
      <dgm:spPr/>
      <dgm:t>
        <a:bodyPr/>
        <a:lstStyle/>
        <a:p>
          <a:endParaRPr lang="en-US"/>
        </a:p>
      </dgm:t>
    </dgm:pt>
    <dgm:pt modelId="{F2F98A22-3DCB-44FC-B9AC-B00C6B7138AD}" type="sibTrans" cxnId="{BEA74FB5-93E4-4E7B-90A3-2D2303FB2B48}">
      <dgm:prSet/>
      <dgm:spPr/>
      <dgm:t>
        <a:bodyPr/>
        <a:lstStyle/>
        <a:p>
          <a:endParaRPr lang="en-US"/>
        </a:p>
      </dgm:t>
    </dgm:pt>
    <dgm:pt modelId="{43F381B4-76FA-4C8C-B1A5-3AAE176F70F0}">
      <dgm:prSet/>
      <dgm:spPr/>
      <dgm:t>
        <a:bodyPr/>
        <a:lstStyle/>
        <a:p>
          <a:r>
            <a:rPr lang="en-US"/>
            <a:t>Key traits, such as chemistry, often recorded</a:t>
          </a:r>
        </a:p>
      </dgm:t>
    </dgm:pt>
    <dgm:pt modelId="{844CE2A5-30B9-4DD5-B87E-684F398F4A44}" type="parTrans" cxnId="{1CD544F9-3C13-4B98-B329-1AD94544F6D0}">
      <dgm:prSet/>
      <dgm:spPr/>
      <dgm:t>
        <a:bodyPr/>
        <a:lstStyle/>
        <a:p>
          <a:endParaRPr lang="en-US"/>
        </a:p>
      </dgm:t>
    </dgm:pt>
    <dgm:pt modelId="{84014C09-AB23-4D75-939B-539DC014A5A5}" type="sibTrans" cxnId="{1CD544F9-3C13-4B98-B329-1AD94544F6D0}">
      <dgm:prSet/>
      <dgm:spPr/>
      <dgm:t>
        <a:bodyPr/>
        <a:lstStyle/>
        <a:p>
          <a:endParaRPr lang="en-US"/>
        </a:p>
      </dgm:t>
    </dgm:pt>
    <dgm:pt modelId="{02E8DCDD-E4C2-4A90-80C9-FBA2E2D06C72}" type="pres">
      <dgm:prSet presAssocID="{8D12EFA0-EAD9-480D-B09A-6EA2682799C4}" presName="linear" presStyleCnt="0">
        <dgm:presLayoutVars>
          <dgm:animLvl val="lvl"/>
          <dgm:resizeHandles val="exact"/>
        </dgm:presLayoutVars>
      </dgm:prSet>
      <dgm:spPr/>
    </dgm:pt>
    <dgm:pt modelId="{BC1B675A-7E01-4BC0-98DA-A11094D5FB7B}" type="pres">
      <dgm:prSet presAssocID="{2612AB4D-C86A-4BBA-81C6-D4102BA5086C}" presName="parentText" presStyleLbl="node1" presStyleIdx="0" presStyleCnt="3">
        <dgm:presLayoutVars>
          <dgm:chMax val="0"/>
          <dgm:bulletEnabled val="1"/>
        </dgm:presLayoutVars>
      </dgm:prSet>
      <dgm:spPr/>
    </dgm:pt>
    <dgm:pt modelId="{D4524F7B-15DC-426E-A0C2-41F6B85E7CB0}" type="pres">
      <dgm:prSet presAssocID="{81D62F33-15BC-4B04-B402-A87E1F53A542}" presName="spacer" presStyleCnt="0"/>
      <dgm:spPr/>
    </dgm:pt>
    <dgm:pt modelId="{E7C00030-1D1B-4512-815E-27A24B248FCF}" type="pres">
      <dgm:prSet presAssocID="{940297B2-200B-49E5-9F08-0D50C5A0F4CD}" presName="parentText" presStyleLbl="node1" presStyleIdx="1" presStyleCnt="3">
        <dgm:presLayoutVars>
          <dgm:chMax val="0"/>
          <dgm:bulletEnabled val="1"/>
        </dgm:presLayoutVars>
      </dgm:prSet>
      <dgm:spPr/>
    </dgm:pt>
    <dgm:pt modelId="{0CF9E9EE-23F0-4F48-B321-0C1E99DE61B0}" type="pres">
      <dgm:prSet presAssocID="{F2F98A22-3DCB-44FC-B9AC-B00C6B7138AD}" presName="spacer" presStyleCnt="0"/>
      <dgm:spPr/>
    </dgm:pt>
    <dgm:pt modelId="{DEA915E6-8341-47A2-B146-7E9A44C36204}" type="pres">
      <dgm:prSet presAssocID="{43F381B4-76FA-4C8C-B1A5-3AAE176F70F0}" presName="parentText" presStyleLbl="node1" presStyleIdx="2" presStyleCnt="3">
        <dgm:presLayoutVars>
          <dgm:chMax val="0"/>
          <dgm:bulletEnabled val="1"/>
        </dgm:presLayoutVars>
      </dgm:prSet>
      <dgm:spPr/>
    </dgm:pt>
  </dgm:ptLst>
  <dgm:cxnLst>
    <dgm:cxn modelId="{892AC514-0C5B-4235-AC75-69B4BAF25050}" type="presOf" srcId="{2612AB4D-C86A-4BBA-81C6-D4102BA5086C}" destId="{BC1B675A-7E01-4BC0-98DA-A11094D5FB7B}" srcOrd="0" destOrd="0" presId="urn:microsoft.com/office/officeart/2005/8/layout/vList2"/>
    <dgm:cxn modelId="{9CFD4416-2442-4970-883A-C73F8165E706}" type="presOf" srcId="{8D12EFA0-EAD9-480D-B09A-6EA2682799C4}" destId="{02E8DCDD-E4C2-4A90-80C9-FBA2E2D06C72}" srcOrd="0" destOrd="0" presId="urn:microsoft.com/office/officeart/2005/8/layout/vList2"/>
    <dgm:cxn modelId="{55DB1651-233B-4258-9135-F43296594623}" type="presOf" srcId="{43F381B4-76FA-4C8C-B1A5-3AAE176F70F0}" destId="{DEA915E6-8341-47A2-B146-7E9A44C36204}" srcOrd="0" destOrd="0" presId="urn:microsoft.com/office/officeart/2005/8/layout/vList2"/>
    <dgm:cxn modelId="{06ED9E71-E3AA-407E-87F8-3938A4D6F505}" type="presOf" srcId="{940297B2-200B-49E5-9F08-0D50C5A0F4CD}" destId="{E7C00030-1D1B-4512-815E-27A24B248FCF}" srcOrd="0" destOrd="0" presId="urn:microsoft.com/office/officeart/2005/8/layout/vList2"/>
    <dgm:cxn modelId="{8259F6B3-F07E-4A1C-AC50-AEEE2A02A540}" srcId="{8D12EFA0-EAD9-480D-B09A-6EA2682799C4}" destId="{2612AB4D-C86A-4BBA-81C6-D4102BA5086C}" srcOrd="0" destOrd="0" parTransId="{D38B3586-A43A-4ECB-AE77-5DF1A2E84354}" sibTransId="{81D62F33-15BC-4B04-B402-A87E1F53A542}"/>
    <dgm:cxn modelId="{BEA74FB5-93E4-4E7B-90A3-2D2303FB2B48}" srcId="{8D12EFA0-EAD9-480D-B09A-6EA2682799C4}" destId="{940297B2-200B-49E5-9F08-0D50C5A0F4CD}" srcOrd="1" destOrd="0" parTransId="{C4A063A5-CA3B-4AE6-BB34-D196C7DAFD29}" sibTransId="{F2F98A22-3DCB-44FC-B9AC-B00C6B7138AD}"/>
    <dgm:cxn modelId="{1CD544F9-3C13-4B98-B329-1AD94544F6D0}" srcId="{8D12EFA0-EAD9-480D-B09A-6EA2682799C4}" destId="{43F381B4-76FA-4C8C-B1A5-3AAE176F70F0}" srcOrd="2" destOrd="0" parTransId="{844CE2A5-30B9-4DD5-B87E-684F398F4A44}" sibTransId="{84014C09-AB23-4D75-939B-539DC014A5A5}"/>
    <dgm:cxn modelId="{6C64D703-8CAE-41E2-8F77-5A3CAF9B92B1}" type="presParOf" srcId="{02E8DCDD-E4C2-4A90-80C9-FBA2E2D06C72}" destId="{BC1B675A-7E01-4BC0-98DA-A11094D5FB7B}" srcOrd="0" destOrd="0" presId="urn:microsoft.com/office/officeart/2005/8/layout/vList2"/>
    <dgm:cxn modelId="{0A0A50F2-D03D-4496-9499-DFC4C7D7BC97}" type="presParOf" srcId="{02E8DCDD-E4C2-4A90-80C9-FBA2E2D06C72}" destId="{D4524F7B-15DC-426E-A0C2-41F6B85E7CB0}" srcOrd="1" destOrd="0" presId="urn:microsoft.com/office/officeart/2005/8/layout/vList2"/>
    <dgm:cxn modelId="{713B1FC8-E07C-4810-B505-E8323CC46386}" type="presParOf" srcId="{02E8DCDD-E4C2-4A90-80C9-FBA2E2D06C72}" destId="{E7C00030-1D1B-4512-815E-27A24B248FCF}" srcOrd="2" destOrd="0" presId="urn:microsoft.com/office/officeart/2005/8/layout/vList2"/>
    <dgm:cxn modelId="{A5FA0DA6-7B79-4CE7-977D-5E575B48912A}" type="presParOf" srcId="{02E8DCDD-E4C2-4A90-80C9-FBA2E2D06C72}" destId="{0CF9E9EE-23F0-4F48-B321-0C1E99DE61B0}" srcOrd="3" destOrd="0" presId="urn:microsoft.com/office/officeart/2005/8/layout/vList2"/>
    <dgm:cxn modelId="{00BE20B8-5720-45D7-8B6E-0702B5B00F4C}" type="presParOf" srcId="{02E8DCDD-E4C2-4A90-80C9-FBA2E2D06C72}" destId="{DEA915E6-8341-47A2-B146-7E9A44C3620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5BB375-F917-4528-BAAB-29E19BD17F3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4C951B7-D62B-4847-B99B-DD95FA86C0EE}">
      <dgm:prSet/>
      <dgm:spPr/>
      <dgm:t>
        <a:bodyPr/>
        <a:lstStyle/>
        <a:p>
          <a:r>
            <a:rPr lang="en-US"/>
            <a:t>Intercept only – no effect of age</a:t>
          </a:r>
        </a:p>
      </dgm:t>
    </dgm:pt>
    <dgm:pt modelId="{1F75D994-941F-401F-BE62-4206467C4FF0}" type="parTrans" cxnId="{DC2EAF2D-E8EF-49E1-ABA6-D84037B02969}">
      <dgm:prSet/>
      <dgm:spPr/>
      <dgm:t>
        <a:bodyPr/>
        <a:lstStyle/>
        <a:p>
          <a:endParaRPr lang="en-US"/>
        </a:p>
      </dgm:t>
    </dgm:pt>
    <dgm:pt modelId="{C6F5B00B-6D9C-4D5D-9619-634C0866AB2D}" type="sibTrans" cxnId="{DC2EAF2D-E8EF-49E1-ABA6-D84037B02969}">
      <dgm:prSet/>
      <dgm:spPr/>
      <dgm:t>
        <a:bodyPr/>
        <a:lstStyle/>
        <a:p>
          <a:endParaRPr lang="en-US"/>
        </a:p>
      </dgm:t>
    </dgm:pt>
    <dgm:pt modelId="{8449B959-3FC7-48EE-8879-30D3A59BDAA3}">
      <dgm:prSet/>
      <dgm:spPr/>
      <dgm:t>
        <a:bodyPr/>
        <a:lstStyle/>
        <a:p>
          <a:r>
            <a:rPr lang="en-US"/>
            <a:t>Variable intercept – intercepts were allowed to vary between species</a:t>
          </a:r>
        </a:p>
      </dgm:t>
    </dgm:pt>
    <dgm:pt modelId="{D8DC0463-C5E6-473C-AC65-8F0D0E44C1BF}" type="parTrans" cxnId="{ACE20970-C09E-44C5-B84C-849998BBC033}">
      <dgm:prSet/>
      <dgm:spPr/>
      <dgm:t>
        <a:bodyPr/>
        <a:lstStyle/>
        <a:p>
          <a:endParaRPr lang="en-US"/>
        </a:p>
      </dgm:t>
    </dgm:pt>
    <dgm:pt modelId="{0005B508-0B30-4CB9-9710-A61ACFDEFF73}" type="sibTrans" cxnId="{ACE20970-C09E-44C5-B84C-849998BBC033}">
      <dgm:prSet/>
      <dgm:spPr/>
      <dgm:t>
        <a:bodyPr/>
        <a:lstStyle/>
        <a:p>
          <a:endParaRPr lang="en-US"/>
        </a:p>
      </dgm:t>
    </dgm:pt>
    <dgm:pt modelId="{4CC88788-F719-4B45-8396-E1D9743CC900}">
      <dgm:prSet/>
      <dgm:spPr/>
      <dgm:t>
        <a:bodyPr/>
        <a:lstStyle/>
        <a:p>
          <a:r>
            <a:rPr lang="en-US"/>
            <a:t>Variable slope – slope and intercepts were allowed to vary between species</a:t>
          </a:r>
        </a:p>
      </dgm:t>
    </dgm:pt>
    <dgm:pt modelId="{668AC1EB-8B92-4E71-8113-4FC8104BB700}" type="parTrans" cxnId="{F03E5E3C-E337-4C13-B5F8-C3912B272BC6}">
      <dgm:prSet/>
      <dgm:spPr/>
      <dgm:t>
        <a:bodyPr/>
        <a:lstStyle/>
        <a:p>
          <a:endParaRPr lang="en-US"/>
        </a:p>
      </dgm:t>
    </dgm:pt>
    <dgm:pt modelId="{9C0D5A81-0C9A-4EDC-B79B-DF3E1969C73C}" type="sibTrans" cxnId="{F03E5E3C-E337-4C13-B5F8-C3912B272BC6}">
      <dgm:prSet/>
      <dgm:spPr/>
      <dgm:t>
        <a:bodyPr/>
        <a:lstStyle/>
        <a:p>
          <a:endParaRPr lang="en-US"/>
        </a:p>
      </dgm:t>
    </dgm:pt>
    <dgm:pt modelId="{933FE3DE-FB5A-4E6F-920B-7395542C45B8}" type="pres">
      <dgm:prSet presAssocID="{945BB375-F917-4528-BAAB-29E19BD17F3C}" presName="linear" presStyleCnt="0">
        <dgm:presLayoutVars>
          <dgm:animLvl val="lvl"/>
          <dgm:resizeHandles val="exact"/>
        </dgm:presLayoutVars>
      </dgm:prSet>
      <dgm:spPr/>
    </dgm:pt>
    <dgm:pt modelId="{4C6EECE9-4592-485A-BC72-0D051C0ABAB5}" type="pres">
      <dgm:prSet presAssocID="{F4C951B7-D62B-4847-B99B-DD95FA86C0EE}" presName="parentText" presStyleLbl="node1" presStyleIdx="0" presStyleCnt="3">
        <dgm:presLayoutVars>
          <dgm:chMax val="0"/>
          <dgm:bulletEnabled val="1"/>
        </dgm:presLayoutVars>
      </dgm:prSet>
      <dgm:spPr/>
    </dgm:pt>
    <dgm:pt modelId="{95412EE2-AE0B-407E-9C78-14E543E62F91}" type="pres">
      <dgm:prSet presAssocID="{C6F5B00B-6D9C-4D5D-9619-634C0866AB2D}" presName="spacer" presStyleCnt="0"/>
      <dgm:spPr/>
    </dgm:pt>
    <dgm:pt modelId="{957CC4E0-7669-413F-90A3-CBA773695002}" type="pres">
      <dgm:prSet presAssocID="{8449B959-3FC7-48EE-8879-30D3A59BDAA3}" presName="parentText" presStyleLbl="node1" presStyleIdx="1" presStyleCnt="3">
        <dgm:presLayoutVars>
          <dgm:chMax val="0"/>
          <dgm:bulletEnabled val="1"/>
        </dgm:presLayoutVars>
      </dgm:prSet>
      <dgm:spPr/>
    </dgm:pt>
    <dgm:pt modelId="{6CCE0EAB-3961-4948-9DA6-864AFB6E5320}" type="pres">
      <dgm:prSet presAssocID="{0005B508-0B30-4CB9-9710-A61ACFDEFF73}" presName="spacer" presStyleCnt="0"/>
      <dgm:spPr/>
    </dgm:pt>
    <dgm:pt modelId="{62E31B06-0CE5-4A11-8263-B87F26029992}" type="pres">
      <dgm:prSet presAssocID="{4CC88788-F719-4B45-8396-E1D9743CC900}" presName="parentText" presStyleLbl="node1" presStyleIdx="2" presStyleCnt="3">
        <dgm:presLayoutVars>
          <dgm:chMax val="0"/>
          <dgm:bulletEnabled val="1"/>
        </dgm:presLayoutVars>
      </dgm:prSet>
      <dgm:spPr/>
    </dgm:pt>
  </dgm:ptLst>
  <dgm:cxnLst>
    <dgm:cxn modelId="{DC2EAF2D-E8EF-49E1-ABA6-D84037B02969}" srcId="{945BB375-F917-4528-BAAB-29E19BD17F3C}" destId="{F4C951B7-D62B-4847-B99B-DD95FA86C0EE}" srcOrd="0" destOrd="0" parTransId="{1F75D994-941F-401F-BE62-4206467C4FF0}" sibTransId="{C6F5B00B-6D9C-4D5D-9619-634C0866AB2D}"/>
    <dgm:cxn modelId="{F03E5E3C-E337-4C13-B5F8-C3912B272BC6}" srcId="{945BB375-F917-4528-BAAB-29E19BD17F3C}" destId="{4CC88788-F719-4B45-8396-E1D9743CC900}" srcOrd="2" destOrd="0" parTransId="{668AC1EB-8B92-4E71-8113-4FC8104BB700}" sibTransId="{9C0D5A81-0C9A-4EDC-B79B-DF3E1969C73C}"/>
    <dgm:cxn modelId="{7A3CA05B-8699-4956-95C6-F1982BB79E69}" type="presOf" srcId="{F4C951B7-D62B-4847-B99B-DD95FA86C0EE}" destId="{4C6EECE9-4592-485A-BC72-0D051C0ABAB5}" srcOrd="0" destOrd="0" presId="urn:microsoft.com/office/officeart/2005/8/layout/vList2"/>
    <dgm:cxn modelId="{ACE20970-C09E-44C5-B84C-849998BBC033}" srcId="{945BB375-F917-4528-BAAB-29E19BD17F3C}" destId="{8449B959-3FC7-48EE-8879-30D3A59BDAA3}" srcOrd="1" destOrd="0" parTransId="{D8DC0463-C5E6-473C-AC65-8F0D0E44C1BF}" sibTransId="{0005B508-0B30-4CB9-9710-A61ACFDEFF73}"/>
    <dgm:cxn modelId="{7CC78752-428D-4E0F-9FB9-FB46BA1DD099}" type="presOf" srcId="{4CC88788-F719-4B45-8396-E1D9743CC900}" destId="{62E31B06-0CE5-4A11-8263-B87F26029992}" srcOrd="0" destOrd="0" presId="urn:microsoft.com/office/officeart/2005/8/layout/vList2"/>
    <dgm:cxn modelId="{208CF893-0606-4CD9-80F4-9D83CF02EBE3}" type="presOf" srcId="{945BB375-F917-4528-BAAB-29E19BD17F3C}" destId="{933FE3DE-FB5A-4E6F-920B-7395542C45B8}" srcOrd="0" destOrd="0" presId="urn:microsoft.com/office/officeart/2005/8/layout/vList2"/>
    <dgm:cxn modelId="{6AAA26CB-048D-41F1-86D1-7C68D087D9A9}" type="presOf" srcId="{8449B959-3FC7-48EE-8879-30D3A59BDAA3}" destId="{957CC4E0-7669-413F-90A3-CBA773695002}" srcOrd="0" destOrd="0" presId="urn:microsoft.com/office/officeart/2005/8/layout/vList2"/>
    <dgm:cxn modelId="{DBBCDA4A-7E12-4E56-8C57-FB6BDA4B78CD}" type="presParOf" srcId="{933FE3DE-FB5A-4E6F-920B-7395542C45B8}" destId="{4C6EECE9-4592-485A-BC72-0D051C0ABAB5}" srcOrd="0" destOrd="0" presId="urn:microsoft.com/office/officeart/2005/8/layout/vList2"/>
    <dgm:cxn modelId="{BBC0EEC9-6F33-480D-8C9B-3E9112065721}" type="presParOf" srcId="{933FE3DE-FB5A-4E6F-920B-7395542C45B8}" destId="{95412EE2-AE0B-407E-9C78-14E543E62F91}" srcOrd="1" destOrd="0" presId="urn:microsoft.com/office/officeart/2005/8/layout/vList2"/>
    <dgm:cxn modelId="{D8ED5C6D-5761-4535-9690-F22126D9B1CD}" type="presParOf" srcId="{933FE3DE-FB5A-4E6F-920B-7395542C45B8}" destId="{957CC4E0-7669-413F-90A3-CBA773695002}" srcOrd="2" destOrd="0" presId="urn:microsoft.com/office/officeart/2005/8/layout/vList2"/>
    <dgm:cxn modelId="{38CB1AEF-394A-4352-B457-9ACE43902D4B}" type="presParOf" srcId="{933FE3DE-FB5A-4E6F-920B-7395542C45B8}" destId="{6CCE0EAB-3961-4948-9DA6-864AFB6E5320}" srcOrd="3" destOrd="0" presId="urn:microsoft.com/office/officeart/2005/8/layout/vList2"/>
    <dgm:cxn modelId="{50E7229A-6768-4AD6-ADF2-5F21C851E408}" type="presParOf" srcId="{933FE3DE-FB5A-4E6F-920B-7395542C45B8}" destId="{62E31B06-0CE5-4A11-8263-B87F2602999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72A031-C849-47C1-A3DF-AFB0C867E2F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56FA886-1239-42E5-9E1E-B1E256FC9380}">
      <dgm:prSet/>
      <dgm:spPr/>
      <dgm:t>
        <a:bodyPr/>
        <a:lstStyle/>
        <a:p>
          <a:pPr>
            <a:lnSpc>
              <a:spcPct val="100000"/>
            </a:lnSpc>
          </a:pPr>
          <a:r>
            <a:rPr lang="en-US" dirty="0"/>
            <a:t>Continued cavitation</a:t>
          </a:r>
        </a:p>
      </dgm:t>
    </dgm:pt>
    <dgm:pt modelId="{B2A09798-F2DA-4F00-9676-85632B5B1954}" type="parTrans" cxnId="{0D585A01-7D66-4D08-90F1-A29923517F11}">
      <dgm:prSet/>
      <dgm:spPr/>
      <dgm:t>
        <a:bodyPr/>
        <a:lstStyle/>
        <a:p>
          <a:endParaRPr lang="en-US"/>
        </a:p>
      </dgm:t>
    </dgm:pt>
    <dgm:pt modelId="{6A892B00-E28B-4665-88A2-CF3192F76CB8}" type="sibTrans" cxnId="{0D585A01-7D66-4D08-90F1-A29923517F11}">
      <dgm:prSet/>
      <dgm:spPr/>
      <dgm:t>
        <a:bodyPr/>
        <a:lstStyle/>
        <a:p>
          <a:endParaRPr lang="en-US"/>
        </a:p>
      </dgm:t>
    </dgm:pt>
    <dgm:pt modelId="{3A9A11CE-BE1C-4998-9D9B-A60590B830BF}">
      <dgm:prSet/>
      <dgm:spPr/>
      <dgm:t>
        <a:bodyPr/>
        <a:lstStyle/>
        <a:p>
          <a:pPr>
            <a:lnSpc>
              <a:spcPct val="100000"/>
            </a:lnSpc>
          </a:pPr>
          <a:r>
            <a:rPr lang="en-US" dirty="0"/>
            <a:t>Decomposition</a:t>
          </a:r>
        </a:p>
      </dgm:t>
    </dgm:pt>
    <dgm:pt modelId="{9F3ADF05-3692-44E8-BBC9-BB4945B93E51}" type="parTrans" cxnId="{F00D33FE-4DD8-4B66-945C-1808ADD4C349}">
      <dgm:prSet/>
      <dgm:spPr/>
      <dgm:t>
        <a:bodyPr/>
        <a:lstStyle/>
        <a:p>
          <a:endParaRPr lang="en-US"/>
        </a:p>
      </dgm:t>
    </dgm:pt>
    <dgm:pt modelId="{E5291D4E-6930-476A-AF8E-C97BD81A16BC}" type="sibTrans" cxnId="{F00D33FE-4DD8-4B66-945C-1808ADD4C349}">
      <dgm:prSet/>
      <dgm:spPr/>
      <dgm:t>
        <a:bodyPr/>
        <a:lstStyle/>
        <a:p>
          <a:endParaRPr lang="en-US"/>
        </a:p>
      </dgm:t>
    </dgm:pt>
    <dgm:pt modelId="{CC373856-2B01-45B8-9847-DA0D50146315}">
      <dgm:prSet/>
      <dgm:spPr/>
      <dgm:t>
        <a:bodyPr/>
        <a:lstStyle/>
        <a:p>
          <a:pPr>
            <a:lnSpc>
              <a:spcPct val="100000"/>
            </a:lnSpc>
          </a:pPr>
          <a:r>
            <a:rPr lang="en-US" dirty="0"/>
            <a:t>Microbes</a:t>
          </a:r>
        </a:p>
      </dgm:t>
    </dgm:pt>
    <dgm:pt modelId="{324427EB-FC96-4941-8C63-B966C4235CDC}" type="parTrans" cxnId="{51628A00-3C94-407C-B10F-1CC094182271}">
      <dgm:prSet/>
      <dgm:spPr/>
      <dgm:t>
        <a:bodyPr/>
        <a:lstStyle/>
        <a:p>
          <a:endParaRPr lang="en-US"/>
        </a:p>
      </dgm:t>
    </dgm:pt>
    <dgm:pt modelId="{09DCFA7B-FA83-4FD7-8DD2-2DE37A49604A}" type="sibTrans" cxnId="{51628A00-3C94-407C-B10F-1CC094182271}">
      <dgm:prSet/>
      <dgm:spPr/>
      <dgm:t>
        <a:bodyPr/>
        <a:lstStyle/>
        <a:p>
          <a:endParaRPr lang="en-US"/>
        </a:p>
      </dgm:t>
    </dgm:pt>
    <dgm:pt modelId="{70F2D390-3FAD-413E-B48A-FE79082DB5D6}" type="pres">
      <dgm:prSet presAssocID="{6B72A031-C849-47C1-A3DF-AFB0C867E2FD}" presName="root" presStyleCnt="0">
        <dgm:presLayoutVars>
          <dgm:dir/>
          <dgm:resizeHandles val="exact"/>
        </dgm:presLayoutVars>
      </dgm:prSet>
      <dgm:spPr/>
    </dgm:pt>
    <dgm:pt modelId="{97BE4787-0FCB-4A69-89D9-2E52558C4610}" type="pres">
      <dgm:prSet presAssocID="{C56FA886-1239-42E5-9E1E-B1E256FC9380}" presName="compNode" presStyleCnt="0"/>
      <dgm:spPr/>
    </dgm:pt>
    <dgm:pt modelId="{4C51CF51-7715-4CE3-8A8C-4175BA4BE92F}" type="pres">
      <dgm:prSet presAssocID="{C56FA886-1239-42E5-9E1E-B1E256FC9380}" presName="bgRect" presStyleLbl="bgShp" presStyleIdx="0" presStyleCnt="3"/>
      <dgm:spPr/>
    </dgm:pt>
    <dgm:pt modelId="{A1FD94FB-1A79-4D2A-BDE3-1035E35EA870}" type="pres">
      <dgm:prSet presAssocID="{C56FA886-1239-42E5-9E1E-B1E256FC938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bbles outline"/>
        </a:ext>
      </dgm:extLst>
    </dgm:pt>
    <dgm:pt modelId="{447A8819-4273-4694-9E7B-008CC6367FE1}" type="pres">
      <dgm:prSet presAssocID="{C56FA886-1239-42E5-9E1E-B1E256FC9380}" presName="spaceRect" presStyleCnt="0"/>
      <dgm:spPr/>
    </dgm:pt>
    <dgm:pt modelId="{54FE5D81-ADFE-42C8-AE01-5B8F35F11010}" type="pres">
      <dgm:prSet presAssocID="{C56FA886-1239-42E5-9E1E-B1E256FC9380}" presName="parTx" presStyleLbl="revTx" presStyleIdx="0" presStyleCnt="3">
        <dgm:presLayoutVars>
          <dgm:chMax val="0"/>
          <dgm:chPref val="0"/>
        </dgm:presLayoutVars>
      </dgm:prSet>
      <dgm:spPr/>
    </dgm:pt>
    <dgm:pt modelId="{D0126DDA-AA47-44D0-908C-CB5966F101B0}" type="pres">
      <dgm:prSet presAssocID="{6A892B00-E28B-4665-88A2-CF3192F76CB8}" presName="sibTrans" presStyleCnt="0"/>
      <dgm:spPr/>
    </dgm:pt>
    <dgm:pt modelId="{051833B6-8417-4627-981D-DAE18F0D1D91}" type="pres">
      <dgm:prSet presAssocID="{3A9A11CE-BE1C-4998-9D9B-A60590B830BF}" presName="compNode" presStyleCnt="0"/>
      <dgm:spPr/>
    </dgm:pt>
    <dgm:pt modelId="{36D748A4-89C3-4DE7-AE1D-92BC107BBF25}" type="pres">
      <dgm:prSet presAssocID="{3A9A11CE-BE1C-4998-9D9B-A60590B830BF}" presName="bgRect" presStyleLbl="bgShp" presStyleIdx="1" presStyleCnt="3"/>
      <dgm:spPr/>
    </dgm:pt>
    <dgm:pt modelId="{3A03900C-0874-45C1-BDBF-B45D156BE99C}" type="pres">
      <dgm:prSet presAssocID="{3A9A11CE-BE1C-4998-9D9B-A60590B830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ithering Tree outline"/>
        </a:ext>
      </dgm:extLst>
    </dgm:pt>
    <dgm:pt modelId="{B2945D92-2AD2-400D-9770-D84C0AE56332}" type="pres">
      <dgm:prSet presAssocID="{3A9A11CE-BE1C-4998-9D9B-A60590B830BF}" presName="spaceRect" presStyleCnt="0"/>
      <dgm:spPr/>
    </dgm:pt>
    <dgm:pt modelId="{0059D196-7529-46A0-9A4E-5242597B12B7}" type="pres">
      <dgm:prSet presAssocID="{3A9A11CE-BE1C-4998-9D9B-A60590B830BF}" presName="parTx" presStyleLbl="revTx" presStyleIdx="1" presStyleCnt="3">
        <dgm:presLayoutVars>
          <dgm:chMax val="0"/>
          <dgm:chPref val="0"/>
        </dgm:presLayoutVars>
      </dgm:prSet>
      <dgm:spPr/>
    </dgm:pt>
    <dgm:pt modelId="{4A90C71C-27A2-43F6-B13E-32D3B636C4C8}" type="pres">
      <dgm:prSet presAssocID="{E5291D4E-6930-476A-AF8E-C97BD81A16BC}" presName="sibTrans" presStyleCnt="0"/>
      <dgm:spPr/>
    </dgm:pt>
    <dgm:pt modelId="{B63D471D-F405-4390-80C2-025913B8DC56}" type="pres">
      <dgm:prSet presAssocID="{CC373856-2B01-45B8-9847-DA0D50146315}" presName="compNode" presStyleCnt="0"/>
      <dgm:spPr/>
    </dgm:pt>
    <dgm:pt modelId="{06FB531F-9C8C-49F4-88DA-83A004CEB8A8}" type="pres">
      <dgm:prSet presAssocID="{CC373856-2B01-45B8-9847-DA0D50146315}" presName="bgRect" presStyleLbl="bgShp" presStyleIdx="2" presStyleCnt="3"/>
      <dgm:spPr/>
    </dgm:pt>
    <dgm:pt modelId="{C03D9F05-E1FC-44FA-91A5-875BEEA93499}" type="pres">
      <dgm:prSet presAssocID="{CC373856-2B01-45B8-9847-DA0D501463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erm with solid fill"/>
        </a:ext>
      </dgm:extLst>
    </dgm:pt>
    <dgm:pt modelId="{3E604B08-C744-4881-BDE5-6A7442BDB541}" type="pres">
      <dgm:prSet presAssocID="{CC373856-2B01-45B8-9847-DA0D50146315}" presName="spaceRect" presStyleCnt="0"/>
      <dgm:spPr/>
    </dgm:pt>
    <dgm:pt modelId="{AE34DCCA-1453-45AB-9C16-655D41306693}" type="pres">
      <dgm:prSet presAssocID="{CC373856-2B01-45B8-9847-DA0D50146315}" presName="parTx" presStyleLbl="revTx" presStyleIdx="2" presStyleCnt="3">
        <dgm:presLayoutVars>
          <dgm:chMax val="0"/>
          <dgm:chPref val="0"/>
        </dgm:presLayoutVars>
      </dgm:prSet>
      <dgm:spPr/>
    </dgm:pt>
  </dgm:ptLst>
  <dgm:cxnLst>
    <dgm:cxn modelId="{51628A00-3C94-407C-B10F-1CC094182271}" srcId="{6B72A031-C849-47C1-A3DF-AFB0C867E2FD}" destId="{CC373856-2B01-45B8-9847-DA0D50146315}" srcOrd="2" destOrd="0" parTransId="{324427EB-FC96-4941-8C63-B966C4235CDC}" sibTransId="{09DCFA7B-FA83-4FD7-8DD2-2DE37A49604A}"/>
    <dgm:cxn modelId="{0D585A01-7D66-4D08-90F1-A29923517F11}" srcId="{6B72A031-C849-47C1-A3DF-AFB0C867E2FD}" destId="{C56FA886-1239-42E5-9E1E-B1E256FC9380}" srcOrd="0" destOrd="0" parTransId="{B2A09798-F2DA-4F00-9676-85632B5B1954}" sibTransId="{6A892B00-E28B-4665-88A2-CF3192F76CB8}"/>
    <dgm:cxn modelId="{2FED8903-4A4C-4330-BC40-92E66343EF39}" type="presOf" srcId="{6B72A031-C849-47C1-A3DF-AFB0C867E2FD}" destId="{70F2D390-3FAD-413E-B48A-FE79082DB5D6}" srcOrd="0" destOrd="0" presId="urn:microsoft.com/office/officeart/2018/2/layout/IconVerticalSolidList"/>
    <dgm:cxn modelId="{D430A65B-265D-4B65-BC9F-C020D44E15F8}" type="presOf" srcId="{3A9A11CE-BE1C-4998-9D9B-A60590B830BF}" destId="{0059D196-7529-46A0-9A4E-5242597B12B7}" srcOrd="0" destOrd="0" presId="urn:microsoft.com/office/officeart/2018/2/layout/IconVerticalSolidList"/>
    <dgm:cxn modelId="{2E570793-B022-4FB0-93F8-028CCDB49B5A}" type="presOf" srcId="{C56FA886-1239-42E5-9E1E-B1E256FC9380}" destId="{54FE5D81-ADFE-42C8-AE01-5B8F35F11010}" srcOrd="0" destOrd="0" presId="urn:microsoft.com/office/officeart/2018/2/layout/IconVerticalSolidList"/>
    <dgm:cxn modelId="{DBD5ACCC-6127-4503-8D64-45C703EB958E}" type="presOf" srcId="{CC373856-2B01-45B8-9847-DA0D50146315}" destId="{AE34DCCA-1453-45AB-9C16-655D41306693}" srcOrd="0" destOrd="0" presId="urn:microsoft.com/office/officeart/2018/2/layout/IconVerticalSolidList"/>
    <dgm:cxn modelId="{F00D33FE-4DD8-4B66-945C-1808ADD4C349}" srcId="{6B72A031-C849-47C1-A3DF-AFB0C867E2FD}" destId="{3A9A11CE-BE1C-4998-9D9B-A60590B830BF}" srcOrd="1" destOrd="0" parTransId="{9F3ADF05-3692-44E8-BBC9-BB4945B93E51}" sibTransId="{E5291D4E-6930-476A-AF8E-C97BD81A16BC}"/>
    <dgm:cxn modelId="{56607AFF-C671-484B-8D5B-BA3EDC147AF0}" type="presParOf" srcId="{70F2D390-3FAD-413E-B48A-FE79082DB5D6}" destId="{97BE4787-0FCB-4A69-89D9-2E52558C4610}" srcOrd="0" destOrd="0" presId="urn:microsoft.com/office/officeart/2018/2/layout/IconVerticalSolidList"/>
    <dgm:cxn modelId="{22703E04-8A43-449B-8A89-7277CE843D50}" type="presParOf" srcId="{97BE4787-0FCB-4A69-89D9-2E52558C4610}" destId="{4C51CF51-7715-4CE3-8A8C-4175BA4BE92F}" srcOrd="0" destOrd="0" presId="urn:microsoft.com/office/officeart/2018/2/layout/IconVerticalSolidList"/>
    <dgm:cxn modelId="{08F46B78-AC14-4049-B5EB-F3886FFB2A58}" type="presParOf" srcId="{97BE4787-0FCB-4A69-89D9-2E52558C4610}" destId="{A1FD94FB-1A79-4D2A-BDE3-1035E35EA870}" srcOrd="1" destOrd="0" presId="urn:microsoft.com/office/officeart/2018/2/layout/IconVerticalSolidList"/>
    <dgm:cxn modelId="{C1902A5D-8700-4DA7-BAB7-1995CDC0AEBF}" type="presParOf" srcId="{97BE4787-0FCB-4A69-89D9-2E52558C4610}" destId="{447A8819-4273-4694-9E7B-008CC6367FE1}" srcOrd="2" destOrd="0" presId="urn:microsoft.com/office/officeart/2018/2/layout/IconVerticalSolidList"/>
    <dgm:cxn modelId="{83BBA2F3-ED0E-48FC-9446-A11441C96866}" type="presParOf" srcId="{97BE4787-0FCB-4A69-89D9-2E52558C4610}" destId="{54FE5D81-ADFE-42C8-AE01-5B8F35F11010}" srcOrd="3" destOrd="0" presId="urn:microsoft.com/office/officeart/2018/2/layout/IconVerticalSolidList"/>
    <dgm:cxn modelId="{AAC55B5D-B5F9-484A-9D6F-58BC3A7A9219}" type="presParOf" srcId="{70F2D390-3FAD-413E-B48A-FE79082DB5D6}" destId="{D0126DDA-AA47-44D0-908C-CB5966F101B0}" srcOrd="1" destOrd="0" presId="urn:microsoft.com/office/officeart/2018/2/layout/IconVerticalSolidList"/>
    <dgm:cxn modelId="{B3FB2FAE-D4D5-4E74-BA47-382980A11740}" type="presParOf" srcId="{70F2D390-3FAD-413E-B48A-FE79082DB5D6}" destId="{051833B6-8417-4627-981D-DAE18F0D1D91}" srcOrd="2" destOrd="0" presId="urn:microsoft.com/office/officeart/2018/2/layout/IconVerticalSolidList"/>
    <dgm:cxn modelId="{D04FEF40-6240-4C35-A05E-452F0A99B7CC}" type="presParOf" srcId="{051833B6-8417-4627-981D-DAE18F0D1D91}" destId="{36D748A4-89C3-4DE7-AE1D-92BC107BBF25}" srcOrd="0" destOrd="0" presId="urn:microsoft.com/office/officeart/2018/2/layout/IconVerticalSolidList"/>
    <dgm:cxn modelId="{E175BC3C-430C-4F53-B1B6-E0CEE9F261DD}" type="presParOf" srcId="{051833B6-8417-4627-981D-DAE18F0D1D91}" destId="{3A03900C-0874-45C1-BDBF-B45D156BE99C}" srcOrd="1" destOrd="0" presId="urn:microsoft.com/office/officeart/2018/2/layout/IconVerticalSolidList"/>
    <dgm:cxn modelId="{6CEC60D0-2A1C-4B20-B6DA-AF17207B0FA9}" type="presParOf" srcId="{051833B6-8417-4627-981D-DAE18F0D1D91}" destId="{B2945D92-2AD2-400D-9770-D84C0AE56332}" srcOrd="2" destOrd="0" presId="urn:microsoft.com/office/officeart/2018/2/layout/IconVerticalSolidList"/>
    <dgm:cxn modelId="{4C6C5502-5232-4E8A-8D3A-1FCF33A5AD0A}" type="presParOf" srcId="{051833B6-8417-4627-981D-DAE18F0D1D91}" destId="{0059D196-7529-46A0-9A4E-5242597B12B7}" srcOrd="3" destOrd="0" presId="urn:microsoft.com/office/officeart/2018/2/layout/IconVerticalSolidList"/>
    <dgm:cxn modelId="{CF303C8F-897F-49E8-B912-0AFF1CF0FE21}" type="presParOf" srcId="{70F2D390-3FAD-413E-B48A-FE79082DB5D6}" destId="{4A90C71C-27A2-43F6-B13E-32D3B636C4C8}" srcOrd="3" destOrd="0" presId="urn:microsoft.com/office/officeart/2018/2/layout/IconVerticalSolidList"/>
    <dgm:cxn modelId="{39DDD87B-BA0F-45BA-A06E-C055DB001E31}" type="presParOf" srcId="{70F2D390-3FAD-413E-B48A-FE79082DB5D6}" destId="{B63D471D-F405-4390-80C2-025913B8DC56}" srcOrd="4" destOrd="0" presId="urn:microsoft.com/office/officeart/2018/2/layout/IconVerticalSolidList"/>
    <dgm:cxn modelId="{9BCE928E-F508-40FF-93AC-B5CF0C53236E}" type="presParOf" srcId="{B63D471D-F405-4390-80C2-025913B8DC56}" destId="{06FB531F-9C8C-49F4-88DA-83A004CEB8A8}" srcOrd="0" destOrd="0" presId="urn:microsoft.com/office/officeart/2018/2/layout/IconVerticalSolidList"/>
    <dgm:cxn modelId="{28A0B436-5C1B-452F-B33C-CEA5C34CBB8F}" type="presParOf" srcId="{B63D471D-F405-4390-80C2-025913B8DC56}" destId="{C03D9F05-E1FC-44FA-91A5-875BEEA93499}" srcOrd="1" destOrd="0" presId="urn:microsoft.com/office/officeart/2018/2/layout/IconVerticalSolidList"/>
    <dgm:cxn modelId="{80FC89B8-DC06-4598-A48F-ABE8B61EA1C3}" type="presParOf" srcId="{B63D471D-F405-4390-80C2-025913B8DC56}" destId="{3E604B08-C744-4881-BDE5-6A7442BDB541}" srcOrd="2" destOrd="0" presId="urn:microsoft.com/office/officeart/2018/2/layout/IconVerticalSolidList"/>
    <dgm:cxn modelId="{D93EF057-60D0-4047-B6F2-AE44D2351803}" type="presParOf" srcId="{B63D471D-F405-4390-80C2-025913B8DC56}" destId="{AE34DCCA-1453-45AB-9C16-655D41306693}"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9F7395-D122-4043-8788-382B8E309BD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B5595ED-6FAD-434D-A6E1-31C328047DB1}">
      <dgm:prSet/>
      <dgm:spPr/>
      <dgm:t>
        <a:bodyPr/>
        <a:lstStyle/>
        <a:p>
          <a:pPr>
            <a:lnSpc>
              <a:spcPct val="100000"/>
            </a:lnSpc>
          </a:pPr>
          <a:r>
            <a:rPr lang="en-US"/>
            <a:t>1. Changes in the VIS occur before the time interval presented here</a:t>
          </a:r>
        </a:p>
      </dgm:t>
    </dgm:pt>
    <dgm:pt modelId="{47FDC735-B952-4A7A-9773-347A73D537B9}" type="parTrans" cxnId="{CB21AD46-6F9D-478C-908A-666D16BD7329}">
      <dgm:prSet/>
      <dgm:spPr/>
      <dgm:t>
        <a:bodyPr/>
        <a:lstStyle/>
        <a:p>
          <a:endParaRPr lang="en-US"/>
        </a:p>
      </dgm:t>
    </dgm:pt>
    <dgm:pt modelId="{D854065A-2FE1-4C88-9061-51977021D027}" type="sibTrans" cxnId="{CB21AD46-6F9D-478C-908A-666D16BD7329}">
      <dgm:prSet/>
      <dgm:spPr/>
      <dgm:t>
        <a:bodyPr/>
        <a:lstStyle/>
        <a:p>
          <a:endParaRPr lang="en-US"/>
        </a:p>
      </dgm:t>
    </dgm:pt>
    <dgm:pt modelId="{1B0B5C13-7C6E-425E-A486-263235789812}">
      <dgm:prSet/>
      <dgm:spPr/>
      <dgm:t>
        <a:bodyPr/>
        <a:lstStyle/>
        <a:p>
          <a:pPr>
            <a:lnSpc>
              <a:spcPct val="100000"/>
            </a:lnSpc>
          </a:pPr>
          <a:r>
            <a:rPr lang="en-US"/>
            <a:t>2. Changes in thallus structure may change how light interacts with pigments</a:t>
          </a:r>
        </a:p>
      </dgm:t>
    </dgm:pt>
    <dgm:pt modelId="{291ADF5A-C1FF-4E06-A749-0C0C11902A0C}" type="parTrans" cxnId="{DD757D42-73DF-46DC-90E3-33E940CC8038}">
      <dgm:prSet/>
      <dgm:spPr/>
      <dgm:t>
        <a:bodyPr/>
        <a:lstStyle/>
        <a:p>
          <a:endParaRPr lang="en-US"/>
        </a:p>
      </dgm:t>
    </dgm:pt>
    <dgm:pt modelId="{5AF03DBA-EA11-4282-9DBE-768809316FF0}" type="sibTrans" cxnId="{DD757D42-73DF-46DC-90E3-33E940CC8038}">
      <dgm:prSet/>
      <dgm:spPr/>
      <dgm:t>
        <a:bodyPr/>
        <a:lstStyle/>
        <a:p>
          <a:endParaRPr lang="en-US"/>
        </a:p>
      </dgm:t>
    </dgm:pt>
    <dgm:pt modelId="{FFBFFFF6-DB3D-4F1C-812A-6568D39CF559}">
      <dgm:prSet/>
      <dgm:spPr/>
      <dgm:t>
        <a:bodyPr/>
        <a:lstStyle/>
        <a:p>
          <a:pPr>
            <a:lnSpc>
              <a:spcPct val="100000"/>
            </a:lnSpc>
          </a:pPr>
          <a:r>
            <a:rPr lang="en-US"/>
            <a:t>3. Secondary compounds counteract or mask expected changes </a:t>
          </a:r>
        </a:p>
      </dgm:t>
    </dgm:pt>
    <dgm:pt modelId="{A5010D8A-F758-427A-967C-FBBD2BF5005C}" type="parTrans" cxnId="{9836241A-D36C-49A1-A87C-C986F0CE7070}">
      <dgm:prSet/>
      <dgm:spPr/>
      <dgm:t>
        <a:bodyPr/>
        <a:lstStyle/>
        <a:p>
          <a:endParaRPr lang="en-US"/>
        </a:p>
      </dgm:t>
    </dgm:pt>
    <dgm:pt modelId="{FBC96C98-14E8-465E-A6DA-97547D9291A4}" type="sibTrans" cxnId="{9836241A-D36C-49A1-A87C-C986F0CE7070}">
      <dgm:prSet/>
      <dgm:spPr/>
      <dgm:t>
        <a:bodyPr/>
        <a:lstStyle/>
        <a:p>
          <a:endParaRPr lang="en-US"/>
        </a:p>
      </dgm:t>
    </dgm:pt>
    <dgm:pt modelId="{E2297C60-C2D3-4C16-A423-B6E9225F1221}" type="pres">
      <dgm:prSet presAssocID="{D79F7395-D122-4043-8788-382B8E309BDD}" presName="root" presStyleCnt="0">
        <dgm:presLayoutVars>
          <dgm:dir/>
          <dgm:resizeHandles val="exact"/>
        </dgm:presLayoutVars>
      </dgm:prSet>
      <dgm:spPr/>
    </dgm:pt>
    <dgm:pt modelId="{760FAF35-B145-4A94-9347-4C43DAC9C9BE}" type="pres">
      <dgm:prSet presAssocID="{4B5595ED-6FAD-434D-A6E1-31C328047DB1}" presName="compNode" presStyleCnt="0"/>
      <dgm:spPr/>
    </dgm:pt>
    <dgm:pt modelId="{06432EE9-9F87-4C8F-8F69-DFAC097830C9}" type="pres">
      <dgm:prSet presAssocID="{4B5595ED-6FAD-434D-A6E1-31C328047DB1}" presName="bgRect" presStyleLbl="bgShp" presStyleIdx="0" presStyleCnt="3"/>
      <dgm:spPr/>
    </dgm:pt>
    <dgm:pt modelId="{B75C7E4A-D266-45AA-9967-1DAFCB863B19}" type="pres">
      <dgm:prSet presAssocID="{4B5595ED-6FAD-434D-A6E1-31C328047D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onthly calendar with solid fill"/>
        </a:ext>
      </dgm:extLst>
    </dgm:pt>
    <dgm:pt modelId="{F4F3B543-4CDD-4860-ADC1-3BA15CE46754}" type="pres">
      <dgm:prSet presAssocID="{4B5595ED-6FAD-434D-A6E1-31C328047DB1}" presName="spaceRect" presStyleCnt="0"/>
      <dgm:spPr/>
    </dgm:pt>
    <dgm:pt modelId="{18E9EC36-48FC-40F5-B48F-78C9DB8CD5ED}" type="pres">
      <dgm:prSet presAssocID="{4B5595ED-6FAD-434D-A6E1-31C328047DB1}" presName="parTx" presStyleLbl="revTx" presStyleIdx="0" presStyleCnt="3">
        <dgm:presLayoutVars>
          <dgm:chMax val="0"/>
          <dgm:chPref val="0"/>
        </dgm:presLayoutVars>
      </dgm:prSet>
      <dgm:spPr/>
    </dgm:pt>
    <dgm:pt modelId="{2EAFED6F-C7BF-4373-A917-88DB9CE09890}" type="pres">
      <dgm:prSet presAssocID="{D854065A-2FE1-4C88-9061-51977021D027}" presName="sibTrans" presStyleCnt="0"/>
      <dgm:spPr/>
    </dgm:pt>
    <dgm:pt modelId="{950AF0E9-269D-4249-A036-111B802CD5A7}" type="pres">
      <dgm:prSet presAssocID="{1B0B5C13-7C6E-425E-A486-263235789812}" presName="compNode" presStyleCnt="0"/>
      <dgm:spPr/>
    </dgm:pt>
    <dgm:pt modelId="{181D606C-7A5D-4EB4-9F1B-29F6B6C4788D}" type="pres">
      <dgm:prSet presAssocID="{1B0B5C13-7C6E-425E-A486-263235789812}" presName="bgRect" presStyleLbl="bgShp" presStyleIdx="1" presStyleCnt="3"/>
      <dgm:spPr/>
    </dgm:pt>
    <dgm:pt modelId="{37400F0B-53C6-4EB1-9C51-60C4462F0F9C}" type="pres">
      <dgm:prSet presAssocID="{1B0B5C13-7C6E-425E-A486-2632357898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s On with solid fill"/>
        </a:ext>
      </dgm:extLst>
    </dgm:pt>
    <dgm:pt modelId="{ED3D5355-DE5D-452A-953D-23EDDA5FFA72}" type="pres">
      <dgm:prSet presAssocID="{1B0B5C13-7C6E-425E-A486-263235789812}" presName="spaceRect" presStyleCnt="0"/>
      <dgm:spPr/>
    </dgm:pt>
    <dgm:pt modelId="{193A9A74-DA8F-4712-9CA7-A9D2044E3805}" type="pres">
      <dgm:prSet presAssocID="{1B0B5C13-7C6E-425E-A486-263235789812}" presName="parTx" presStyleLbl="revTx" presStyleIdx="1" presStyleCnt="3">
        <dgm:presLayoutVars>
          <dgm:chMax val="0"/>
          <dgm:chPref val="0"/>
        </dgm:presLayoutVars>
      </dgm:prSet>
      <dgm:spPr/>
    </dgm:pt>
    <dgm:pt modelId="{D5FC2387-CAA6-40E2-BC94-74F9F5E54B65}" type="pres">
      <dgm:prSet presAssocID="{5AF03DBA-EA11-4282-9DBE-768809316FF0}" presName="sibTrans" presStyleCnt="0"/>
      <dgm:spPr/>
    </dgm:pt>
    <dgm:pt modelId="{E34634BA-5E22-4A2B-94FC-BAC1F3086564}" type="pres">
      <dgm:prSet presAssocID="{FFBFFFF6-DB3D-4F1C-812A-6568D39CF559}" presName="compNode" presStyleCnt="0"/>
      <dgm:spPr/>
    </dgm:pt>
    <dgm:pt modelId="{E0E481B8-536F-48BC-AE63-914021508B01}" type="pres">
      <dgm:prSet presAssocID="{FFBFFFF6-DB3D-4F1C-812A-6568D39CF559}" presName="bgRect" presStyleLbl="bgShp" presStyleIdx="2" presStyleCnt="3"/>
      <dgm:spPr/>
    </dgm:pt>
    <dgm:pt modelId="{0D2966BD-E4EE-49BB-A4A9-812D12D1AF77}" type="pres">
      <dgm:prSet presAssocID="{FFBFFFF6-DB3D-4F1C-812A-6568D39CF55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micals with solid fill"/>
        </a:ext>
      </dgm:extLst>
    </dgm:pt>
    <dgm:pt modelId="{A7BD014C-F797-43C2-A2AA-C1E9C457D06E}" type="pres">
      <dgm:prSet presAssocID="{FFBFFFF6-DB3D-4F1C-812A-6568D39CF559}" presName="spaceRect" presStyleCnt="0"/>
      <dgm:spPr/>
    </dgm:pt>
    <dgm:pt modelId="{EC4671DB-8856-45E5-8822-2C310CB2C6C1}" type="pres">
      <dgm:prSet presAssocID="{FFBFFFF6-DB3D-4F1C-812A-6568D39CF559}" presName="parTx" presStyleLbl="revTx" presStyleIdx="2" presStyleCnt="3">
        <dgm:presLayoutVars>
          <dgm:chMax val="0"/>
          <dgm:chPref val="0"/>
        </dgm:presLayoutVars>
      </dgm:prSet>
      <dgm:spPr/>
    </dgm:pt>
  </dgm:ptLst>
  <dgm:cxnLst>
    <dgm:cxn modelId="{9836241A-D36C-49A1-A87C-C986F0CE7070}" srcId="{D79F7395-D122-4043-8788-382B8E309BDD}" destId="{FFBFFFF6-DB3D-4F1C-812A-6568D39CF559}" srcOrd="2" destOrd="0" parTransId="{A5010D8A-F758-427A-967C-FBBD2BF5005C}" sibTransId="{FBC96C98-14E8-465E-A6DA-97547D9291A4}"/>
    <dgm:cxn modelId="{3B1CBE2A-B0A3-4481-82BB-5A77885A91A4}" type="presOf" srcId="{FFBFFFF6-DB3D-4F1C-812A-6568D39CF559}" destId="{EC4671DB-8856-45E5-8822-2C310CB2C6C1}" srcOrd="0" destOrd="0" presId="urn:microsoft.com/office/officeart/2018/2/layout/IconVerticalSolidList"/>
    <dgm:cxn modelId="{DD757D42-73DF-46DC-90E3-33E940CC8038}" srcId="{D79F7395-D122-4043-8788-382B8E309BDD}" destId="{1B0B5C13-7C6E-425E-A486-263235789812}" srcOrd="1" destOrd="0" parTransId="{291ADF5A-C1FF-4E06-A749-0C0C11902A0C}" sibTransId="{5AF03DBA-EA11-4282-9DBE-768809316FF0}"/>
    <dgm:cxn modelId="{CB21AD46-6F9D-478C-908A-666D16BD7329}" srcId="{D79F7395-D122-4043-8788-382B8E309BDD}" destId="{4B5595ED-6FAD-434D-A6E1-31C328047DB1}" srcOrd="0" destOrd="0" parTransId="{47FDC735-B952-4A7A-9773-347A73D537B9}" sibTransId="{D854065A-2FE1-4C88-9061-51977021D027}"/>
    <dgm:cxn modelId="{A78F8C9A-8A7F-46B0-9FC7-2C8EBDEF8226}" type="presOf" srcId="{D79F7395-D122-4043-8788-382B8E309BDD}" destId="{E2297C60-C2D3-4C16-A423-B6E9225F1221}" srcOrd="0" destOrd="0" presId="urn:microsoft.com/office/officeart/2018/2/layout/IconVerticalSolidList"/>
    <dgm:cxn modelId="{9F1DDDAE-3B1D-414C-A307-E80F388636C5}" type="presOf" srcId="{1B0B5C13-7C6E-425E-A486-263235789812}" destId="{193A9A74-DA8F-4712-9CA7-A9D2044E3805}" srcOrd="0" destOrd="0" presId="urn:microsoft.com/office/officeart/2018/2/layout/IconVerticalSolidList"/>
    <dgm:cxn modelId="{9041E9EE-D29E-4DDF-83C6-2F7AD8C9BFF7}" type="presOf" srcId="{4B5595ED-6FAD-434D-A6E1-31C328047DB1}" destId="{18E9EC36-48FC-40F5-B48F-78C9DB8CD5ED}" srcOrd="0" destOrd="0" presId="urn:microsoft.com/office/officeart/2018/2/layout/IconVerticalSolidList"/>
    <dgm:cxn modelId="{0855488D-A440-49D9-B940-807FDE22CEB7}" type="presParOf" srcId="{E2297C60-C2D3-4C16-A423-B6E9225F1221}" destId="{760FAF35-B145-4A94-9347-4C43DAC9C9BE}" srcOrd="0" destOrd="0" presId="urn:microsoft.com/office/officeart/2018/2/layout/IconVerticalSolidList"/>
    <dgm:cxn modelId="{A8F36F32-00BA-48CD-8773-AAB5B02CA9E1}" type="presParOf" srcId="{760FAF35-B145-4A94-9347-4C43DAC9C9BE}" destId="{06432EE9-9F87-4C8F-8F69-DFAC097830C9}" srcOrd="0" destOrd="0" presId="urn:microsoft.com/office/officeart/2018/2/layout/IconVerticalSolidList"/>
    <dgm:cxn modelId="{39DB37C5-3C0C-40D5-A83F-6C28853DABAF}" type="presParOf" srcId="{760FAF35-B145-4A94-9347-4C43DAC9C9BE}" destId="{B75C7E4A-D266-45AA-9967-1DAFCB863B19}" srcOrd="1" destOrd="0" presId="urn:microsoft.com/office/officeart/2018/2/layout/IconVerticalSolidList"/>
    <dgm:cxn modelId="{9B51C2BD-481A-4EED-A825-9010A4119831}" type="presParOf" srcId="{760FAF35-B145-4A94-9347-4C43DAC9C9BE}" destId="{F4F3B543-4CDD-4860-ADC1-3BA15CE46754}" srcOrd="2" destOrd="0" presId="urn:microsoft.com/office/officeart/2018/2/layout/IconVerticalSolidList"/>
    <dgm:cxn modelId="{B1560733-2C50-45A4-AC6E-8AE8A1A77833}" type="presParOf" srcId="{760FAF35-B145-4A94-9347-4C43DAC9C9BE}" destId="{18E9EC36-48FC-40F5-B48F-78C9DB8CD5ED}" srcOrd="3" destOrd="0" presId="urn:microsoft.com/office/officeart/2018/2/layout/IconVerticalSolidList"/>
    <dgm:cxn modelId="{F325E82C-5618-4320-920A-4F5E4E20D90D}" type="presParOf" srcId="{E2297C60-C2D3-4C16-A423-B6E9225F1221}" destId="{2EAFED6F-C7BF-4373-A917-88DB9CE09890}" srcOrd="1" destOrd="0" presId="urn:microsoft.com/office/officeart/2018/2/layout/IconVerticalSolidList"/>
    <dgm:cxn modelId="{EC427AEA-0DE9-4FEA-8DDE-7DC50E5DFA45}" type="presParOf" srcId="{E2297C60-C2D3-4C16-A423-B6E9225F1221}" destId="{950AF0E9-269D-4249-A036-111B802CD5A7}" srcOrd="2" destOrd="0" presId="urn:microsoft.com/office/officeart/2018/2/layout/IconVerticalSolidList"/>
    <dgm:cxn modelId="{F0842898-9252-4BC0-9A98-EC3BC1CC1919}" type="presParOf" srcId="{950AF0E9-269D-4249-A036-111B802CD5A7}" destId="{181D606C-7A5D-4EB4-9F1B-29F6B6C4788D}" srcOrd="0" destOrd="0" presId="urn:microsoft.com/office/officeart/2018/2/layout/IconVerticalSolidList"/>
    <dgm:cxn modelId="{3C4DFC54-4B55-4859-88D3-7DEBB833ACE6}" type="presParOf" srcId="{950AF0E9-269D-4249-A036-111B802CD5A7}" destId="{37400F0B-53C6-4EB1-9C51-60C4462F0F9C}" srcOrd="1" destOrd="0" presId="urn:microsoft.com/office/officeart/2018/2/layout/IconVerticalSolidList"/>
    <dgm:cxn modelId="{A5D36E2F-F929-44F6-99BA-17492ACBA6DF}" type="presParOf" srcId="{950AF0E9-269D-4249-A036-111B802CD5A7}" destId="{ED3D5355-DE5D-452A-953D-23EDDA5FFA72}" srcOrd="2" destOrd="0" presId="urn:microsoft.com/office/officeart/2018/2/layout/IconVerticalSolidList"/>
    <dgm:cxn modelId="{D8981ADE-9A5C-47FB-96FF-A9FFB139831C}" type="presParOf" srcId="{950AF0E9-269D-4249-A036-111B802CD5A7}" destId="{193A9A74-DA8F-4712-9CA7-A9D2044E3805}" srcOrd="3" destOrd="0" presId="urn:microsoft.com/office/officeart/2018/2/layout/IconVerticalSolidList"/>
    <dgm:cxn modelId="{DF134965-214E-49B4-BA01-E1349592F4E8}" type="presParOf" srcId="{E2297C60-C2D3-4C16-A423-B6E9225F1221}" destId="{D5FC2387-CAA6-40E2-BC94-74F9F5E54B65}" srcOrd="3" destOrd="0" presId="urn:microsoft.com/office/officeart/2018/2/layout/IconVerticalSolidList"/>
    <dgm:cxn modelId="{A0C055A9-51E5-467A-8B1E-7A7A32B8D398}" type="presParOf" srcId="{E2297C60-C2D3-4C16-A423-B6E9225F1221}" destId="{E34634BA-5E22-4A2B-94FC-BAC1F3086564}" srcOrd="4" destOrd="0" presId="urn:microsoft.com/office/officeart/2018/2/layout/IconVerticalSolidList"/>
    <dgm:cxn modelId="{9FBA63B3-AE21-4A93-90AA-511971DD80FE}" type="presParOf" srcId="{E34634BA-5E22-4A2B-94FC-BAC1F3086564}" destId="{E0E481B8-536F-48BC-AE63-914021508B01}" srcOrd="0" destOrd="0" presId="urn:microsoft.com/office/officeart/2018/2/layout/IconVerticalSolidList"/>
    <dgm:cxn modelId="{66F80E7C-0A52-46A3-ABA9-31F25429B0F1}" type="presParOf" srcId="{E34634BA-5E22-4A2B-94FC-BAC1F3086564}" destId="{0D2966BD-E4EE-49BB-A4A9-812D12D1AF77}" srcOrd="1" destOrd="0" presId="urn:microsoft.com/office/officeart/2018/2/layout/IconVerticalSolidList"/>
    <dgm:cxn modelId="{4C9F3610-7A25-4BB8-AAA3-D9E6D8C539A5}" type="presParOf" srcId="{E34634BA-5E22-4A2B-94FC-BAC1F3086564}" destId="{A7BD014C-F797-43C2-A2AA-C1E9C457D06E}" srcOrd="2" destOrd="0" presId="urn:microsoft.com/office/officeart/2018/2/layout/IconVerticalSolidList"/>
    <dgm:cxn modelId="{ADBE6898-5187-4FD4-A2F2-DF7964F8CD3F}" type="presParOf" srcId="{E34634BA-5E22-4A2B-94FC-BAC1F3086564}" destId="{EC4671DB-8856-45E5-8822-2C310CB2C6C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083E8-8B2E-4A9F-9099-847106A9228A}">
      <dsp:nvSpPr>
        <dsp:cNvPr id="0" name=""/>
        <dsp:cNvSpPr/>
      </dsp:nvSpPr>
      <dsp:spPr>
        <a:xfrm>
          <a:off x="1519199" y="444525"/>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40949B-21BF-49C3-A02D-5A9D7D9F9261}">
      <dsp:nvSpPr>
        <dsp:cNvPr id="0" name=""/>
        <dsp:cNvSpPr/>
      </dsp:nvSpPr>
      <dsp:spPr>
        <a:xfrm>
          <a:off x="331199" y="285883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Not clear if we can detect fine-scale taxonomic diversity</a:t>
          </a:r>
        </a:p>
      </dsp:txBody>
      <dsp:txXfrm>
        <a:off x="331199" y="2858834"/>
        <a:ext cx="4320000" cy="720000"/>
      </dsp:txXfrm>
    </dsp:sp>
    <dsp:sp modelId="{1F3C3860-6149-49AC-A19C-B6B8EF22FB75}">
      <dsp:nvSpPr>
        <dsp:cNvPr id="0" name=""/>
        <dsp:cNvSpPr/>
      </dsp:nvSpPr>
      <dsp:spPr>
        <a:xfrm>
          <a:off x="5720147" y="726852"/>
          <a:ext cx="1944000" cy="1944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F5B50A-A7F2-477E-978E-7AA7FAA221DE}">
      <dsp:nvSpPr>
        <dsp:cNvPr id="0" name=""/>
        <dsp:cNvSpPr/>
      </dsp:nvSpPr>
      <dsp:spPr>
        <a:xfrm>
          <a:off x="5407199" y="285883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Other taxa are poorly represented in spectral libraries</a:t>
          </a:r>
        </a:p>
      </dsp:txBody>
      <dsp:txXfrm>
        <a:off x="5407199" y="2858834"/>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B675A-7E01-4BC0-98DA-A11094D5FB7B}">
      <dsp:nvSpPr>
        <dsp:cNvPr id="0" name=""/>
        <dsp:cNvSpPr/>
      </dsp:nvSpPr>
      <dsp:spPr>
        <a:xfrm>
          <a:off x="0" y="13907"/>
          <a:ext cx="6797675" cy="1787632"/>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Already identified</a:t>
          </a:r>
        </a:p>
      </dsp:txBody>
      <dsp:txXfrm>
        <a:off x="87265" y="101172"/>
        <a:ext cx="6623145" cy="1613102"/>
      </dsp:txXfrm>
    </dsp:sp>
    <dsp:sp modelId="{E7C00030-1D1B-4512-815E-27A24B248FCF}">
      <dsp:nvSpPr>
        <dsp:cNvPr id="0" name=""/>
        <dsp:cNvSpPr/>
      </dsp:nvSpPr>
      <dsp:spPr>
        <a:xfrm>
          <a:off x="0" y="1931139"/>
          <a:ext cx="6797675" cy="1787632"/>
        </a:xfrm>
        <a:prstGeom prst="roundRect">
          <a:avLst/>
        </a:prstGeom>
        <a:solidFill>
          <a:schemeClr val="accent2">
            <a:hueOff val="1620045"/>
            <a:satOff val="225"/>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Easy to setup a full scanning procedure </a:t>
          </a:r>
        </a:p>
      </dsp:txBody>
      <dsp:txXfrm>
        <a:off x="87265" y="2018404"/>
        <a:ext cx="6623145" cy="1613102"/>
      </dsp:txXfrm>
    </dsp:sp>
    <dsp:sp modelId="{DEA915E6-8341-47A2-B146-7E9A44C36204}">
      <dsp:nvSpPr>
        <dsp:cNvPr id="0" name=""/>
        <dsp:cNvSpPr/>
      </dsp:nvSpPr>
      <dsp:spPr>
        <a:xfrm>
          <a:off x="0" y="3848372"/>
          <a:ext cx="6797675" cy="1787632"/>
        </a:xfrm>
        <a:prstGeom prst="roundRect">
          <a:avLst/>
        </a:prstGeom>
        <a:solidFill>
          <a:schemeClr val="accent2">
            <a:hueOff val="3240090"/>
            <a:satOff val="45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Key traits, such as chemistry, often recorded</a:t>
          </a:r>
        </a:p>
      </dsp:txBody>
      <dsp:txXfrm>
        <a:off x="87265" y="3935637"/>
        <a:ext cx="6623145" cy="1613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EECE9-4592-485A-BC72-0D051C0ABAB5}">
      <dsp:nvSpPr>
        <dsp:cNvPr id="0" name=""/>
        <dsp:cNvSpPr/>
      </dsp:nvSpPr>
      <dsp:spPr>
        <a:xfrm>
          <a:off x="0" y="19007"/>
          <a:ext cx="10058399" cy="119175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Intercept only – no effect of age</a:t>
          </a:r>
        </a:p>
      </dsp:txBody>
      <dsp:txXfrm>
        <a:off x="58177" y="77184"/>
        <a:ext cx="9942045" cy="1075400"/>
      </dsp:txXfrm>
    </dsp:sp>
    <dsp:sp modelId="{957CC4E0-7669-413F-90A3-CBA773695002}">
      <dsp:nvSpPr>
        <dsp:cNvPr id="0" name=""/>
        <dsp:cNvSpPr/>
      </dsp:nvSpPr>
      <dsp:spPr>
        <a:xfrm>
          <a:off x="0" y="1297162"/>
          <a:ext cx="10058399" cy="119175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Variable intercept – intercepts were allowed to vary between species</a:t>
          </a:r>
        </a:p>
      </dsp:txBody>
      <dsp:txXfrm>
        <a:off x="58177" y="1355339"/>
        <a:ext cx="9942045" cy="1075400"/>
      </dsp:txXfrm>
    </dsp:sp>
    <dsp:sp modelId="{62E31B06-0CE5-4A11-8263-B87F26029992}">
      <dsp:nvSpPr>
        <dsp:cNvPr id="0" name=""/>
        <dsp:cNvSpPr/>
      </dsp:nvSpPr>
      <dsp:spPr>
        <a:xfrm>
          <a:off x="0" y="2575317"/>
          <a:ext cx="10058399" cy="119175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Variable slope – slope and intercepts were allowed to vary between species</a:t>
          </a:r>
        </a:p>
      </dsp:txBody>
      <dsp:txXfrm>
        <a:off x="58177" y="2633494"/>
        <a:ext cx="9942045" cy="1075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1CF51-7715-4CE3-8A8C-4175BA4BE92F}">
      <dsp:nvSpPr>
        <dsp:cNvPr id="0" name=""/>
        <dsp:cNvSpPr/>
      </dsp:nvSpPr>
      <dsp:spPr>
        <a:xfrm>
          <a:off x="0" y="448"/>
          <a:ext cx="4821283" cy="10483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D94FB-1A79-4D2A-BDE3-1035E35EA870}">
      <dsp:nvSpPr>
        <dsp:cNvPr id="0" name=""/>
        <dsp:cNvSpPr/>
      </dsp:nvSpPr>
      <dsp:spPr>
        <a:xfrm>
          <a:off x="317130" y="236330"/>
          <a:ext cx="576601" cy="57660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E5D81-ADFE-42C8-AE01-5B8F35F11010}">
      <dsp:nvSpPr>
        <dsp:cNvPr id="0" name=""/>
        <dsp:cNvSpPr/>
      </dsp:nvSpPr>
      <dsp:spPr>
        <a:xfrm>
          <a:off x="1210863" y="448"/>
          <a:ext cx="3610419" cy="1048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52" tIns="110952" rIns="110952" bIns="110952" numCol="1" spcCol="1270" anchor="ctr" anchorCtr="0">
          <a:noAutofit/>
        </a:bodyPr>
        <a:lstStyle/>
        <a:p>
          <a:pPr marL="0" lvl="0" indent="0" algn="l" defTabSz="1111250">
            <a:lnSpc>
              <a:spcPct val="100000"/>
            </a:lnSpc>
            <a:spcBef>
              <a:spcPct val="0"/>
            </a:spcBef>
            <a:spcAft>
              <a:spcPct val="35000"/>
            </a:spcAft>
            <a:buNone/>
          </a:pPr>
          <a:r>
            <a:rPr lang="en-US" sz="2500" kern="1200" dirty="0"/>
            <a:t>Continued cavitation</a:t>
          </a:r>
        </a:p>
      </dsp:txBody>
      <dsp:txXfrm>
        <a:off x="1210863" y="448"/>
        <a:ext cx="3610419" cy="1048366"/>
      </dsp:txXfrm>
    </dsp:sp>
    <dsp:sp modelId="{36D748A4-89C3-4DE7-AE1D-92BC107BBF25}">
      <dsp:nvSpPr>
        <dsp:cNvPr id="0" name=""/>
        <dsp:cNvSpPr/>
      </dsp:nvSpPr>
      <dsp:spPr>
        <a:xfrm>
          <a:off x="0" y="1310906"/>
          <a:ext cx="4821283" cy="10483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3900C-0874-45C1-BDBF-B45D156BE99C}">
      <dsp:nvSpPr>
        <dsp:cNvPr id="0" name=""/>
        <dsp:cNvSpPr/>
      </dsp:nvSpPr>
      <dsp:spPr>
        <a:xfrm>
          <a:off x="317130" y="1546789"/>
          <a:ext cx="576601" cy="576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59D196-7529-46A0-9A4E-5242597B12B7}">
      <dsp:nvSpPr>
        <dsp:cNvPr id="0" name=""/>
        <dsp:cNvSpPr/>
      </dsp:nvSpPr>
      <dsp:spPr>
        <a:xfrm>
          <a:off x="1210863" y="1310906"/>
          <a:ext cx="3610419" cy="1048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52" tIns="110952" rIns="110952" bIns="110952" numCol="1" spcCol="1270" anchor="ctr" anchorCtr="0">
          <a:noAutofit/>
        </a:bodyPr>
        <a:lstStyle/>
        <a:p>
          <a:pPr marL="0" lvl="0" indent="0" algn="l" defTabSz="1111250">
            <a:lnSpc>
              <a:spcPct val="100000"/>
            </a:lnSpc>
            <a:spcBef>
              <a:spcPct val="0"/>
            </a:spcBef>
            <a:spcAft>
              <a:spcPct val="35000"/>
            </a:spcAft>
            <a:buNone/>
          </a:pPr>
          <a:r>
            <a:rPr lang="en-US" sz="2500" kern="1200" dirty="0"/>
            <a:t>Decomposition</a:t>
          </a:r>
        </a:p>
      </dsp:txBody>
      <dsp:txXfrm>
        <a:off x="1210863" y="1310906"/>
        <a:ext cx="3610419" cy="1048366"/>
      </dsp:txXfrm>
    </dsp:sp>
    <dsp:sp modelId="{06FB531F-9C8C-49F4-88DA-83A004CEB8A8}">
      <dsp:nvSpPr>
        <dsp:cNvPr id="0" name=""/>
        <dsp:cNvSpPr/>
      </dsp:nvSpPr>
      <dsp:spPr>
        <a:xfrm>
          <a:off x="0" y="2621365"/>
          <a:ext cx="4821283" cy="10483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D9F05-E1FC-44FA-91A5-875BEEA93499}">
      <dsp:nvSpPr>
        <dsp:cNvPr id="0" name=""/>
        <dsp:cNvSpPr/>
      </dsp:nvSpPr>
      <dsp:spPr>
        <a:xfrm>
          <a:off x="317130" y="2857247"/>
          <a:ext cx="576601" cy="576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34DCCA-1453-45AB-9C16-655D41306693}">
      <dsp:nvSpPr>
        <dsp:cNvPr id="0" name=""/>
        <dsp:cNvSpPr/>
      </dsp:nvSpPr>
      <dsp:spPr>
        <a:xfrm>
          <a:off x="1210863" y="2621365"/>
          <a:ext cx="3610419" cy="1048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952" tIns="110952" rIns="110952" bIns="110952" numCol="1" spcCol="1270" anchor="ctr" anchorCtr="0">
          <a:noAutofit/>
        </a:bodyPr>
        <a:lstStyle/>
        <a:p>
          <a:pPr marL="0" lvl="0" indent="0" algn="l" defTabSz="1111250">
            <a:lnSpc>
              <a:spcPct val="100000"/>
            </a:lnSpc>
            <a:spcBef>
              <a:spcPct val="0"/>
            </a:spcBef>
            <a:spcAft>
              <a:spcPct val="35000"/>
            </a:spcAft>
            <a:buNone/>
          </a:pPr>
          <a:r>
            <a:rPr lang="en-US" sz="2500" kern="1200" dirty="0"/>
            <a:t>Microbes</a:t>
          </a:r>
        </a:p>
      </dsp:txBody>
      <dsp:txXfrm>
        <a:off x="1210863" y="2621365"/>
        <a:ext cx="3610419" cy="10483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32EE9-9F87-4C8F-8F69-DFAC097830C9}">
      <dsp:nvSpPr>
        <dsp:cNvPr id="0" name=""/>
        <dsp:cNvSpPr/>
      </dsp:nvSpPr>
      <dsp:spPr>
        <a:xfrm>
          <a:off x="0" y="491"/>
          <a:ext cx="4866739"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C7E4A-D266-45AA-9967-1DAFCB863B19}">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E9EC36-48FC-40F5-B48F-78C9DB8CD5ED}">
      <dsp:nvSpPr>
        <dsp:cNvPr id="0" name=""/>
        <dsp:cNvSpPr/>
      </dsp:nvSpPr>
      <dsp:spPr>
        <a:xfrm>
          <a:off x="1327384" y="491"/>
          <a:ext cx="3539354"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1. Changes in the VIS occur before the time interval presented here</a:t>
          </a:r>
        </a:p>
      </dsp:txBody>
      <dsp:txXfrm>
        <a:off x="1327384" y="491"/>
        <a:ext cx="3539354" cy="1149250"/>
      </dsp:txXfrm>
    </dsp:sp>
    <dsp:sp modelId="{181D606C-7A5D-4EB4-9F1B-29F6B6C4788D}">
      <dsp:nvSpPr>
        <dsp:cNvPr id="0" name=""/>
        <dsp:cNvSpPr/>
      </dsp:nvSpPr>
      <dsp:spPr>
        <a:xfrm>
          <a:off x="0" y="1437054"/>
          <a:ext cx="4866739"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00F0B-53C6-4EB1-9C51-60C4462F0F9C}">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3A9A74-DA8F-4712-9CA7-A9D2044E3805}">
      <dsp:nvSpPr>
        <dsp:cNvPr id="0" name=""/>
        <dsp:cNvSpPr/>
      </dsp:nvSpPr>
      <dsp:spPr>
        <a:xfrm>
          <a:off x="1327384" y="1437054"/>
          <a:ext cx="3539354"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2. Changes in thallus structure may change how light interacts with pigments</a:t>
          </a:r>
        </a:p>
      </dsp:txBody>
      <dsp:txXfrm>
        <a:off x="1327384" y="1437054"/>
        <a:ext cx="3539354" cy="1149250"/>
      </dsp:txXfrm>
    </dsp:sp>
    <dsp:sp modelId="{E0E481B8-536F-48BC-AE63-914021508B01}">
      <dsp:nvSpPr>
        <dsp:cNvPr id="0" name=""/>
        <dsp:cNvSpPr/>
      </dsp:nvSpPr>
      <dsp:spPr>
        <a:xfrm>
          <a:off x="0" y="2873618"/>
          <a:ext cx="4866739"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2966BD-E4EE-49BB-A4A9-812D12D1AF77}">
      <dsp:nvSpPr>
        <dsp:cNvPr id="0" name=""/>
        <dsp:cNvSpPr/>
      </dsp:nvSpPr>
      <dsp:spPr>
        <a:xfrm>
          <a:off x="347648" y="3132199"/>
          <a:ext cx="632087" cy="6320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4671DB-8856-45E5-8822-2C310CB2C6C1}">
      <dsp:nvSpPr>
        <dsp:cNvPr id="0" name=""/>
        <dsp:cNvSpPr/>
      </dsp:nvSpPr>
      <dsp:spPr>
        <a:xfrm>
          <a:off x="1327384" y="2873618"/>
          <a:ext cx="3539354"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3. Secondary compounds counteract or mask expected changes </a:t>
          </a:r>
        </a:p>
      </dsp:txBody>
      <dsp:txXfrm>
        <a:off x="1327384" y="2873618"/>
        <a:ext cx="3539354"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E57D0-884F-458F-9487-1FEF50FA4AAA}"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6367A-1DA2-4F86-9297-612A80AE09FB}" type="slidenum">
              <a:rPr lang="en-US" smtClean="0"/>
              <a:t>‹#›</a:t>
            </a:fld>
            <a:endParaRPr lang="en-US"/>
          </a:p>
        </p:txBody>
      </p:sp>
    </p:spTree>
    <p:extLst>
      <p:ext uri="{BB962C8B-B14F-4D97-AF65-F5344CB8AC3E}">
        <p14:creationId xmlns:p14="http://schemas.microsoft.com/office/powerpoint/2010/main" val="1111832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Biodiversity corresponds to ecosystem function and ecosystem services that we rely on. </a:t>
            </a:r>
          </a:p>
        </p:txBody>
      </p:sp>
      <p:sp>
        <p:nvSpPr>
          <p:cNvPr id="4" name="Slide Number Placeholder 3"/>
          <p:cNvSpPr>
            <a:spLocks noGrp="1"/>
          </p:cNvSpPr>
          <p:nvPr>
            <p:ph type="sldNum" sz="quarter" idx="5"/>
          </p:nvPr>
        </p:nvSpPr>
        <p:spPr/>
        <p:txBody>
          <a:bodyPr/>
          <a:lstStyle/>
          <a:p>
            <a:fld id="{E1A6367A-1DA2-4F86-9297-612A80AE09FB}" type="slidenum">
              <a:rPr lang="en-US" smtClean="0"/>
              <a:t>2</a:t>
            </a:fld>
            <a:endParaRPr lang="en-US"/>
          </a:p>
        </p:txBody>
      </p:sp>
    </p:spTree>
    <p:extLst>
      <p:ext uri="{BB962C8B-B14F-4D97-AF65-F5344CB8AC3E}">
        <p14:creationId xmlns:p14="http://schemas.microsoft.com/office/powerpoint/2010/main" val="54378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 signal is there, so it’s just a matter of finding it in spectra acquired at larger scales</a:t>
            </a:r>
          </a:p>
        </p:txBody>
      </p:sp>
      <p:sp>
        <p:nvSpPr>
          <p:cNvPr id="4" name="Slide Number Placeholder 3"/>
          <p:cNvSpPr>
            <a:spLocks noGrp="1"/>
          </p:cNvSpPr>
          <p:nvPr>
            <p:ph type="sldNum" sz="quarter" idx="5"/>
          </p:nvPr>
        </p:nvSpPr>
        <p:spPr/>
        <p:txBody>
          <a:bodyPr/>
          <a:lstStyle/>
          <a:p>
            <a:fld id="{E1A6367A-1DA2-4F86-9297-612A80AE09FB}" type="slidenum">
              <a:rPr lang="en-US" smtClean="0"/>
              <a:t>19</a:t>
            </a:fld>
            <a:endParaRPr lang="en-US"/>
          </a:p>
        </p:txBody>
      </p:sp>
    </p:spTree>
    <p:extLst>
      <p:ext uri="{BB962C8B-B14F-4D97-AF65-F5344CB8AC3E}">
        <p14:creationId xmlns:p14="http://schemas.microsoft.com/office/powerpoint/2010/main" val="283187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Others: nutrient cycling, evolved several times so it must be a successful way of living that deserves attention</a:t>
            </a:r>
          </a:p>
        </p:txBody>
      </p:sp>
      <p:sp>
        <p:nvSpPr>
          <p:cNvPr id="4" name="Slide Number Placeholder 3"/>
          <p:cNvSpPr>
            <a:spLocks noGrp="1"/>
          </p:cNvSpPr>
          <p:nvPr>
            <p:ph type="sldNum" sz="quarter" idx="5"/>
          </p:nvPr>
        </p:nvSpPr>
        <p:spPr/>
        <p:txBody>
          <a:bodyPr/>
          <a:lstStyle/>
          <a:p>
            <a:fld id="{E1A6367A-1DA2-4F86-9297-612A80AE09FB}" type="slidenum">
              <a:rPr lang="en-US" smtClean="0"/>
              <a:t>21</a:t>
            </a:fld>
            <a:endParaRPr lang="en-US"/>
          </a:p>
        </p:txBody>
      </p:sp>
    </p:spTree>
    <p:extLst>
      <p:ext uri="{BB962C8B-B14F-4D97-AF65-F5344CB8AC3E}">
        <p14:creationId xmlns:p14="http://schemas.microsoft.com/office/powerpoint/2010/main" val="2642312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Desiccation tolerances vary based on typical habitat of the lichen species. A desert lichen handles desiccation much better than a lichen adapted for a moist forest environment. Diverse morphologies and chemistries may cause different patterns of change in the reflected spectrum.</a:t>
            </a:r>
          </a:p>
        </p:txBody>
      </p:sp>
      <p:sp>
        <p:nvSpPr>
          <p:cNvPr id="4" name="Slide Number Placeholder 3"/>
          <p:cNvSpPr>
            <a:spLocks noGrp="1"/>
          </p:cNvSpPr>
          <p:nvPr>
            <p:ph type="sldNum" sz="quarter" idx="5"/>
          </p:nvPr>
        </p:nvSpPr>
        <p:spPr/>
        <p:txBody>
          <a:bodyPr/>
          <a:lstStyle/>
          <a:p>
            <a:fld id="{E1A6367A-1DA2-4F86-9297-612A80AE09FB}" type="slidenum">
              <a:rPr lang="en-US" smtClean="0"/>
              <a:t>26</a:t>
            </a:fld>
            <a:endParaRPr lang="en-US"/>
          </a:p>
        </p:txBody>
      </p:sp>
    </p:spTree>
    <p:extLst>
      <p:ext uri="{BB962C8B-B14F-4D97-AF65-F5344CB8AC3E}">
        <p14:creationId xmlns:p14="http://schemas.microsoft.com/office/powerpoint/2010/main" val="1585931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does not look at any species in particular. Rather, it is intended to make a broad statement about lichen which are often incorrectly generalized by only a handful of species</a:t>
            </a:r>
          </a:p>
        </p:txBody>
      </p:sp>
      <p:sp>
        <p:nvSpPr>
          <p:cNvPr id="4" name="Slide Number Placeholder 3"/>
          <p:cNvSpPr>
            <a:spLocks noGrp="1"/>
          </p:cNvSpPr>
          <p:nvPr>
            <p:ph type="sldNum" sz="quarter" idx="5"/>
          </p:nvPr>
        </p:nvSpPr>
        <p:spPr/>
        <p:txBody>
          <a:bodyPr/>
          <a:lstStyle/>
          <a:p>
            <a:fld id="{E1A6367A-1DA2-4F86-9297-612A80AE09FB}" type="slidenum">
              <a:rPr lang="en-US" smtClean="0"/>
              <a:t>28</a:t>
            </a:fld>
            <a:endParaRPr lang="en-US"/>
          </a:p>
        </p:txBody>
      </p:sp>
    </p:spTree>
    <p:extLst>
      <p:ext uri="{BB962C8B-B14F-4D97-AF65-F5344CB8AC3E}">
        <p14:creationId xmlns:p14="http://schemas.microsoft.com/office/powerpoint/2010/main" val="423435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only the first 60 years of data were used for these </a:t>
            </a:r>
            <a:r>
              <a:rPr lang="en-US" dirty="0" err="1"/>
              <a:t>lmm</a:t>
            </a:r>
            <a:r>
              <a:rPr lang="en-US" dirty="0"/>
              <a:t> analyses. </a:t>
            </a:r>
          </a:p>
        </p:txBody>
      </p:sp>
      <p:sp>
        <p:nvSpPr>
          <p:cNvPr id="4" name="Slide Number Placeholder 3"/>
          <p:cNvSpPr>
            <a:spLocks noGrp="1"/>
          </p:cNvSpPr>
          <p:nvPr>
            <p:ph type="sldNum" sz="quarter" idx="5"/>
          </p:nvPr>
        </p:nvSpPr>
        <p:spPr/>
        <p:txBody>
          <a:bodyPr/>
          <a:lstStyle/>
          <a:p>
            <a:fld id="{E1A6367A-1DA2-4F86-9297-612A80AE09FB}" type="slidenum">
              <a:rPr lang="en-US" smtClean="0"/>
              <a:t>31</a:t>
            </a:fld>
            <a:endParaRPr lang="en-US"/>
          </a:p>
        </p:txBody>
      </p:sp>
    </p:spTree>
    <p:extLst>
      <p:ext uri="{BB962C8B-B14F-4D97-AF65-F5344CB8AC3E}">
        <p14:creationId xmlns:p14="http://schemas.microsoft.com/office/powerpoint/2010/main" val="3580699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Decrease in NIR and SWIR, yet only less than 0.2% per year. Different intercepts between species explained most of the variation.</a:t>
            </a:r>
          </a:p>
        </p:txBody>
      </p:sp>
      <p:sp>
        <p:nvSpPr>
          <p:cNvPr id="4" name="Slide Number Placeholder 3"/>
          <p:cNvSpPr>
            <a:spLocks noGrp="1"/>
          </p:cNvSpPr>
          <p:nvPr>
            <p:ph type="sldNum" sz="quarter" idx="5"/>
          </p:nvPr>
        </p:nvSpPr>
        <p:spPr/>
        <p:txBody>
          <a:bodyPr/>
          <a:lstStyle/>
          <a:p>
            <a:fld id="{E1A6367A-1DA2-4F86-9297-612A80AE09FB}" type="slidenum">
              <a:rPr lang="en-US" smtClean="0"/>
              <a:t>32</a:t>
            </a:fld>
            <a:endParaRPr lang="en-US"/>
          </a:p>
        </p:txBody>
      </p:sp>
    </p:spTree>
    <p:extLst>
      <p:ext uri="{BB962C8B-B14F-4D97-AF65-F5344CB8AC3E}">
        <p14:creationId xmlns:p14="http://schemas.microsoft.com/office/powerpoint/2010/main" val="618948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Hyphae: moist – swollen hyphae, dry – cavitated hyphae</a:t>
            </a:r>
          </a:p>
          <a:p>
            <a:r>
              <a:rPr lang="en-US" dirty="0"/>
              <a:t>Algae: moist – round cells, dry – heavily cavitated</a:t>
            </a:r>
          </a:p>
        </p:txBody>
      </p:sp>
      <p:sp>
        <p:nvSpPr>
          <p:cNvPr id="4" name="Slide Number Placeholder 3"/>
          <p:cNvSpPr>
            <a:spLocks noGrp="1"/>
          </p:cNvSpPr>
          <p:nvPr>
            <p:ph type="sldNum" sz="quarter" idx="5"/>
          </p:nvPr>
        </p:nvSpPr>
        <p:spPr/>
        <p:txBody>
          <a:bodyPr/>
          <a:lstStyle/>
          <a:p>
            <a:fld id="{E1A6367A-1DA2-4F86-9297-612A80AE09FB}" type="slidenum">
              <a:rPr lang="en-US" smtClean="0"/>
              <a:t>33</a:t>
            </a:fld>
            <a:endParaRPr lang="en-US"/>
          </a:p>
        </p:txBody>
      </p:sp>
    </p:spTree>
    <p:extLst>
      <p:ext uri="{BB962C8B-B14F-4D97-AF65-F5344CB8AC3E}">
        <p14:creationId xmlns:p14="http://schemas.microsoft.com/office/powerpoint/2010/main" val="2166859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expected change: increase in blue and red wavelengths since chl. Absorbs red and blue.</a:t>
            </a:r>
          </a:p>
        </p:txBody>
      </p:sp>
      <p:sp>
        <p:nvSpPr>
          <p:cNvPr id="4" name="Slide Number Placeholder 3"/>
          <p:cNvSpPr>
            <a:spLocks noGrp="1"/>
          </p:cNvSpPr>
          <p:nvPr>
            <p:ph type="sldNum" sz="quarter" idx="5"/>
          </p:nvPr>
        </p:nvSpPr>
        <p:spPr/>
        <p:txBody>
          <a:bodyPr/>
          <a:lstStyle/>
          <a:p>
            <a:fld id="{E1A6367A-1DA2-4F86-9297-612A80AE09FB}" type="slidenum">
              <a:rPr lang="en-US" smtClean="0"/>
              <a:t>34</a:t>
            </a:fld>
            <a:endParaRPr lang="en-US"/>
          </a:p>
        </p:txBody>
      </p:sp>
    </p:spTree>
    <p:extLst>
      <p:ext uri="{BB962C8B-B14F-4D97-AF65-F5344CB8AC3E}">
        <p14:creationId xmlns:p14="http://schemas.microsoft.com/office/powerpoint/2010/main" val="154458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 signal is there, so it’s just a matter of finding it in spectra acquired at larger scales</a:t>
            </a:r>
          </a:p>
        </p:txBody>
      </p:sp>
      <p:sp>
        <p:nvSpPr>
          <p:cNvPr id="4" name="Slide Number Placeholder 3"/>
          <p:cNvSpPr>
            <a:spLocks noGrp="1"/>
          </p:cNvSpPr>
          <p:nvPr>
            <p:ph type="sldNum" sz="quarter" idx="5"/>
          </p:nvPr>
        </p:nvSpPr>
        <p:spPr/>
        <p:txBody>
          <a:bodyPr/>
          <a:lstStyle/>
          <a:p>
            <a:fld id="{E1A6367A-1DA2-4F86-9297-612A80AE09FB}" type="slidenum">
              <a:rPr lang="en-US" smtClean="0"/>
              <a:t>38</a:t>
            </a:fld>
            <a:endParaRPr lang="en-US"/>
          </a:p>
        </p:txBody>
      </p:sp>
    </p:spTree>
    <p:extLst>
      <p:ext uri="{BB962C8B-B14F-4D97-AF65-F5344CB8AC3E}">
        <p14:creationId xmlns:p14="http://schemas.microsoft.com/office/powerpoint/2010/main" val="202714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Biodiversity is threatened from a variety of anthropogenic factors. Namely intensive land use has been increasing across time and the human population is sky rocketing. Demonstrates the need for conservation.</a:t>
            </a:r>
          </a:p>
        </p:txBody>
      </p:sp>
      <p:sp>
        <p:nvSpPr>
          <p:cNvPr id="4" name="Slide Number Placeholder 3"/>
          <p:cNvSpPr>
            <a:spLocks noGrp="1"/>
          </p:cNvSpPr>
          <p:nvPr>
            <p:ph type="sldNum" sz="quarter" idx="5"/>
          </p:nvPr>
        </p:nvSpPr>
        <p:spPr/>
        <p:txBody>
          <a:bodyPr/>
          <a:lstStyle/>
          <a:p>
            <a:fld id="{E1A6367A-1DA2-4F86-9297-612A80AE09FB}" type="slidenum">
              <a:rPr lang="en-US" smtClean="0"/>
              <a:t>3</a:t>
            </a:fld>
            <a:endParaRPr lang="en-US"/>
          </a:p>
        </p:txBody>
      </p:sp>
    </p:spTree>
    <p:extLst>
      <p:ext uri="{BB962C8B-B14F-4D97-AF65-F5344CB8AC3E}">
        <p14:creationId xmlns:p14="http://schemas.microsoft.com/office/powerpoint/2010/main" val="313639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sensors in our eyes yield helpful information, what if we had hundreds or thousands?</a:t>
            </a:r>
          </a:p>
        </p:txBody>
      </p:sp>
      <p:sp>
        <p:nvSpPr>
          <p:cNvPr id="4" name="Slide Number Placeholder 3"/>
          <p:cNvSpPr>
            <a:spLocks noGrp="1"/>
          </p:cNvSpPr>
          <p:nvPr>
            <p:ph type="sldNum" sz="quarter" idx="5"/>
          </p:nvPr>
        </p:nvSpPr>
        <p:spPr/>
        <p:txBody>
          <a:bodyPr/>
          <a:lstStyle/>
          <a:p>
            <a:fld id="{E1A6367A-1DA2-4F86-9297-612A80AE09FB}" type="slidenum">
              <a:rPr lang="en-US" smtClean="0"/>
              <a:t>6</a:t>
            </a:fld>
            <a:endParaRPr lang="en-US"/>
          </a:p>
        </p:txBody>
      </p:sp>
    </p:spTree>
    <p:extLst>
      <p:ext uri="{BB962C8B-B14F-4D97-AF65-F5344CB8AC3E}">
        <p14:creationId xmlns:p14="http://schemas.microsoft.com/office/powerpoint/2010/main" val="177534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Spectroscopy is incredibly powerful. We can distinguish </a:t>
            </a:r>
            <a:r>
              <a:rPr lang="en-US" dirty="0" err="1"/>
              <a:t>taxanomic</a:t>
            </a:r>
            <a:r>
              <a:rPr lang="en-US" dirty="0"/>
              <a:t> unite and estimate functional traits from light.</a:t>
            </a:r>
          </a:p>
        </p:txBody>
      </p:sp>
      <p:sp>
        <p:nvSpPr>
          <p:cNvPr id="4" name="Slide Number Placeholder 3"/>
          <p:cNvSpPr>
            <a:spLocks noGrp="1"/>
          </p:cNvSpPr>
          <p:nvPr>
            <p:ph type="sldNum" sz="quarter" idx="5"/>
          </p:nvPr>
        </p:nvSpPr>
        <p:spPr/>
        <p:txBody>
          <a:bodyPr/>
          <a:lstStyle/>
          <a:p>
            <a:fld id="{E1A6367A-1DA2-4F86-9297-612A80AE09FB}" type="slidenum">
              <a:rPr lang="en-US" smtClean="0"/>
              <a:t>8</a:t>
            </a:fld>
            <a:endParaRPr lang="en-US"/>
          </a:p>
        </p:txBody>
      </p:sp>
    </p:spTree>
    <p:extLst>
      <p:ext uri="{BB962C8B-B14F-4D97-AF65-F5344CB8AC3E}">
        <p14:creationId xmlns:p14="http://schemas.microsoft.com/office/powerpoint/2010/main" val="354659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Arthropod diversity increases with genetic diversity of plants. Transgression – hybrids more fit than parent taxa. Several reasons for wanting to detect fine-scale diversity.</a:t>
            </a:r>
          </a:p>
        </p:txBody>
      </p:sp>
      <p:sp>
        <p:nvSpPr>
          <p:cNvPr id="4" name="Slide Number Placeholder 3"/>
          <p:cNvSpPr>
            <a:spLocks noGrp="1"/>
          </p:cNvSpPr>
          <p:nvPr>
            <p:ph type="sldNum" sz="quarter" idx="5"/>
          </p:nvPr>
        </p:nvSpPr>
        <p:spPr/>
        <p:txBody>
          <a:bodyPr/>
          <a:lstStyle/>
          <a:p>
            <a:fld id="{E1A6367A-1DA2-4F86-9297-612A80AE09FB}" type="slidenum">
              <a:rPr lang="en-US" smtClean="0"/>
              <a:t>11</a:t>
            </a:fld>
            <a:endParaRPr lang="en-US"/>
          </a:p>
        </p:txBody>
      </p:sp>
    </p:spTree>
    <p:extLst>
      <p:ext uri="{BB962C8B-B14F-4D97-AF65-F5344CB8AC3E}">
        <p14:creationId xmlns:p14="http://schemas.microsoft.com/office/powerpoint/2010/main" val="99154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 phenotypes of recently diverged species different enough to be captured by spectra? Are the underlying traits of hybrids consistent enough to separate hybrids from parent species using spectra and multivariate models?</a:t>
            </a:r>
          </a:p>
        </p:txBody>
      </p:sp>
      <p:sp>
        <p:nvSpPr>
          <p:cNvPr id="4" name="Slide Number Placeholder 3"/>
          <p:cNvSpPr>
            <a:spLocks noGrp="1"/>
          </p:cNvSpPr>
          <p:nvPr>
            <p:ph type="sldNum" sz="quarter" idx="5"/>
          </p:nvPr>
        </p:nvSpPr>
        <p:spPr/>
        <p:txBody>
          <a:bodyPr/>
          <a:lstStyle/>
          <a:p>
            <a:fld id="{E1A6367A-1DA2-4F86-9297-612A80AE09FB}" type="slidenum">
              <a:rPr lang="en-US" smtClean="0"/>
              <a:t>12</a:t>
            </a:fld>
            <a:endParaRPr lang="en-US"/>
          </a:p>
        </p:txBody>
      </p:sp>
    </p:spTree>
    <p:extLst>
      <p:ext uri="{BB962C8B-B14F-4D97-AF65-F5344CB8AC3E}">
        <p14:creationId xmlns:p14="http://schemas.microsoft.com/office/powerpoint/2010/main" val="1794188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populations are somewhat confounded with location – however that’s the nature of this system</a:t>
            </a:r>
          </a:p>
          <a:p>
            <a:r>
              <a:rPr lang="en-US" dirty="0"/>
              <a:t>Discuss hybrids and how they are predicted quite well despite inconsistent traits</a:t>
            </a:r>
          </a:p>
        </p:txBody>
      </p:sp>
      <p:sp>
        <p:nvSpPr>
          <p:cNvPr id="4" name="Slide Number Placeholder 3"/>
          <p:cNvSpPr>
            <a:spLocks noGrp="1"/>
          </p:cNvSpPr>
          <p:nvPr>
            <p:ph type="sldNum" sz="quarter" idx="5"/>
          </p:nvPr>
        </p:nvSpPr>
        <p:spPr/>
        <p:txBody>
          <a:bodyPr/>
          <a:lstStyle/>
          <a:p>
            <a:fld id="{E1A6367A-1DA2-4F86-9297-612A80AE09FB}" type="slidenum">
              <a:rPr lang="en-US" smtClean="0"/>
              <a:t>16</a:t>
            </a:fld>
            <a:endParaRPr lang="en-US"/>
          </a:p>
        </p:txBody>
      </p:sp>
    </p:spTree>
    <p:extLst>
      <p:ext uri="{BB962C8B-B14F-4D97-AF65-F5344CB8AC3E}">
        <p14:creationId xmlns:p14="http://schemas.microsoft.com/office/powerpoint/2010/main" val="240452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is just one iteration and does not necessarily reflect the average. Points represent the mean prediction</a:t>
            </a:r>
          </a:p>
        </p:txBody>
      </p:sp>
      <p:sp>
        <p:nvSpPr>
          <p:cNvPr id="4" name="Slide Number Placeholder 3"/>
          <p:cNvSpPr>
            <a:spLocks noGrp="1"/>
          </p:cNvSpPr>
          <p:nvPr>
            <p:ph type="sldNum" sz="quarter" idx="5"/>
          </p:nvPr>
        </p:nvSpPr>
        <p:spPr/>
        <p:txBody>
          <a:bodyPr/>
          <a:lstStyle/>
          <a:p>
            <a:fld id="{E1A6367A-1DA2-4F86-9297-612A80AE09FB}" type="slidenum">
              <a:rPr lang="en-US" smtClean="0"/>
              <a:t>17</a:t>
            </a:fld>
            <a:endParaRPr lang="en-US"/>
          </a:p>
        </p:txBody>
      </p:sp>
    </p:spTree>
    <p:extLst>
      <p:ext uri="{BB962C8B-B14F-4D97-AF65-F5344CB8AC3E}">
        <p14:creationId xmlns:p14="http://schemas.microsoft.com/office/powerpoint/2010/main" val="67248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6367A-1DA2-4F86-9297-612A80AE09FB}" type="slidenum">
              <a:rPr lang="en-US" smtClean="0"/>
              <a:t>18</a:t>
            </a:fld>
            <a:endParaRPr lang="en-US"/>
          </a:p>
        </p:txBody>
      </p:sp>
    </p:spTree>
    <p:extLst>
      <p:ext uri="{BB962C8B-B14F-4D97-AF65-F5344CB8AC3E}">
        <p14:creationId xmlns:p14="http://schemas.microsoft.com/office/powerpoint/2010/main" val="205209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11/5/2021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11/5/2021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11/5/2021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ti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53.png"/><Relationship Id="rId7" Type="http://schemas.openxmlformats.org/officeDocument/2006/relationships/diagramLayout" Target="../diagrams/layout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62.png"/><Relationship Id="rId5" Type="http://schemas.openxmlformats.org/officeDocument/2006/relationships/image" Target="../media/image55.png"/><Relationship Id="rId10" Type="http://schemas.microsoft.com/office/2007/relationships/diagramDrawing" Target="../diagrams/drawing4.xml"/><Relationship Id="rId4" Type="http://schemas.openxmlformats.org/officeDocument/2006/relationships/image" Target="../media/image54.png"/><Relationship Id="rId9" Type="http://schemas.openxmlformats.org/officeDocument/2006/relationships/diagramColors" Target="../diagrams/colors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72.jpeg"/><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oi.org/10.1111/nph.1677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unsplash.com/photos/eDdimQeSW5c" TargetMode="External"/><Relationship Id="rId7" Type="http://schemas.openxmlformats.org/officeDocument/2006/relationships/hyperlink" Target="https://www.instacart.com/products/16702340-green-banana-each" TargetMode="External"/><Relationship Id="rId2" Type="http://schemas.openxmlformats.org/officeDocument/2006/relationships/hyperlink" Target="https://www.bellmuseum.umn.edu/fungi/" TargetMode="External"/><Relationship Id="rId1" Type="http://schemas.openxmlformats.org/officeDocument/2006/relationships/slideLayout" Target="../slideLayouts/slideLayout2.xml"/><Relationship Id="rId6" Type="http://schemas.openxmlformats.org/officeDocument/2006/relationships/hyperlink" Target="https://www.waysofenlichenment.net/lichens/Trypethelium%20virens" TargetMode="External"/><Relationship Id="rId5" Type="http://schemas.openxmlformats.org/officeDocument/2006/relationships/hyperlink" Target="https://mushroomobserver.org/image/show_image/240112" TargetMode="External"/><Relationship Id="rId4" Type="http://schemas.openxmlformats.org/officeDocument/2006/relationships/hyperlink" Target="https://commons.wikimedia.org/wiki/File:OSC_Microbio_05_05_lichenstr.jp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5.svg"/><Relationship Id="rId4" Type="http://schemas.openxmlformats.org/officeDocument/2006/relationships/diagramQuickStyle" Target="../diagrams/quickStyle1.xml"/><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3F636-C4C6-47AF-9E00-B88C60D8741E}"/>
              </a:ext>
            </a:extLst>
          </p:cNvPr>
          <p:cNvSpPr>
            <a:spLocks noGrp="1"/>
          </p:cNvSpPr>
          <p:nvPr>
            <p:ph type="ctrTitle"/>
          </p:nvPr>
        </p:nvSpPr>
        <p:spPr/>
        <p:txBody>
          <a:bodyPr>
            <a:normAutofit fontScale="90000"/>
          </a:bodyPr>
          <a:lstStyle/>
          <a:p>
            <a:r>
              <a:rPr lang="en-US" dirty="0"/>
              <a:t>Assessing Plant and Lichen Biodiversity Using Reflectance Spectra</a:t>
            </a:r>
          </a:p>
        </p:txBody>
      </p:sp>
      <p:sp>
        <p:nvSpPr>
          <p:cNvPr id="3" name="Subtitle 2">
            <a:extLst>
              <a:ext uri="{FF2B5EF4-FFF2-40B4-BE49-F238E27FC236}">
                <a16:creationId xmlns:a16="http://schemas.microsoft.com/office/drawing/2014/main" id="{0EB2BCAA-925E-459F-8316-2BBAFA7F8C3C}"/>
              </a:ext>
            </a:extLst>
          </p:cNvPr>
          <p:cNvSpPr>
            <a:spLocks noGrp="1"/>
          </p:cNvSpPr>
          <p:nvPr>
            <p:ph type="subTitle" idx="1"/>
          </p:nvPr>
        </p:nvSpPr>
        <p:spPr/>
        <p:txBody>
          <a:bodyPr/>
          <a:lstStyle/>
          <a:p>
            <a:r>
              <a:rPr lang="en-US" dirty="0"/>
              <a:t>Lance Stasinski</a:t>
            </a:r>
          </a:p>
        </p:txBody>
      </p:sp>
    </p:spTree>
    <p:extLst>
      <p:ext uri="{BB962C8B-B14F-4D97-AF65-F5344CB8AC3E}">
        <p14:creationId xmlns:p14="http://schemas.microsoft.com/office/powerpoint/2010/main" val="3791874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74E0FE-D9BD-4645-BD13-F88C695E854D}"/>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Outline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18F792BB-3C6B-4A37-84EF-293702B020FC}"/>
              </a:ext>
            </a:extLst>
          </p:cNvPr>
          <p:cNvSpPr>
            <a:spLocks noGrp="1"/>
          </p:cNvSpPr>
          <p:nvPr>
            <p:ph idx="1"/>
          </p:nvPr>
        </p:nvSpPr>
        <p:spPr>
          <a:xfrm>
            <a:off x="4742016" y="605896"/>
            <a:ext cx="6413663" cy="5646208"/>
          </a:xfrm>
        </p:spPr>
        <p:txBody>
          <a:bodyPr anchor="ctr">
            <a:normAutofit/>
          </a:bodyPr>
          <a:lstStyle/>
          <a:p>
            <a:pPr marL="457200" indent="-457200">
              <a:buFont typeface="+mj-lt"/>
              <a:buAutoNum type="arabicParenR"/>
            </a:pPr>
            <a:r>
              <a:rPr lang="en-US" b="1" dirty="0"/>
              <a:t>Detecting fine-scale diversity</a:t>
            </a:r>
          </a:p>
          <a:p>
            <a:pPr marL="749808" lvl="1" indent="-457200"/>
            <a:r>
              <a:rPr lang="en-US" b="1" dirty="0"/>
              <a:t>Chapter 1</a:t>
            </a:r>
          </a:p>
          <a:p>
            <a:pPr marL="457200" indent="-457200">
              <a:buFont typeface="+mj-lt"/>
              <a:buAutoNum type="arabicParenR"/>
            </a:pPr>
            <a:r>
              <a:rPr lang="en-US" dirty="0"/>
              <a:t>Expanding lichen spectral libraries using herbaria</a:t>
            </a:r>
          </a:p>
          <a:p>
            <a:pPr marL="749808" lvl="1" indent="-457200"/>
            <a:r>
              <a:rPr lang="en-US" dirty="0">
                <a:solidFill>
                  <a:schemeClr val="tx1">
                    <a:lumMod val="85000"/>
                    <a:lumOff val="15000"/>
                  </a:schemeClr>
                </a:solidFill>
              </a:rPr>
              <a:t>Chapter 2</a:t>
            </a:r>
          </a:p>
          <a:p>
            <a:pPr marL="0" indent="0">
              <a:buNone/>
            </a:pPr>
            <a:endParaRPr lang="en-US" dirty="0"/>
          </a:p>
        </p:txBody>
      </p:sp>
    </p:spTree>
    <p:extLst>
      <p:ext uri="{BB962C8B-B14F-4D97-AF65-F5344CB8AC3E}">
        <p14:creationId xmlns:p14="http://schemas.microsoft.com/office/powerpoint/2010/main" val="8693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FBF9-B18A-4CA7-93DD-305C9F566697}"/>
              </a:ext>
            </a:extLst>
          </p:cNvPr>
          <p:cNvSpPr>
            <a:spLocks noGrp="1"/>
          </p:cNvSpPr>
          <p:nvPr>
            <p:ph type="title"/>
          </p:nvPr>
        </p:nvSpPr>
        <p:spPr/>
        <p:txBody>
          <a:bodyPr/>
          <a:lstStyle/>
          <a:p>
            <a:r>
              <a:rPr lang="en-US" dirty="0"/>
              <a:t>Fine-Scale Diversity – Diversity within Species and Species Complexes</a:t>
            </a:r>
          </a:p>
        </p:txBody>
      </p:sp>
      <p:sp>
        <p:nvSpPr>
          <p:cNvPr id="3" name="Content Placeholder 2">
            <a:extLst>
              <a:ext uri="{FF2B5EF4-FFF2-40B4-BE49-F238E27FC236}">
                <a16:creationId xmlns:a16="http://schemas.microsoft.com/office/drawing/2014/main" id="{7B03342D-F226-43BD-B911-35BA8C6B8AD0}"/>
              </a:ext>
            </a:extLst>
          </p:cNvPr>
          <p:cNvSpPr>
            <a:spLocks noGrp="1"/>
          </p:cNvSpPr>
          <p:nvPr>
            <p:ph idx="1"/>
          </p:nvPr>
        </p:nvSpPr>
        <p:spPr>
          <a:xfrm>
            <a:off x="1097280" y="1845734"/>
            <a:ext cx="4998720" cy="4023360"/>
          </a:xfrm>
        </p:spPr>
        <p:txBody>
          <a:bodyPr/>
          <a:lstStyle/>
          <a:p>
            <a:pPr>
              <a:buFont typeface="Wingdings" panose="05000000000000000000" pitchFamily="2" charset="2"/>
              <a:buChar char="q"/>
            </a:pPr>
            <a:r>
              <a:rPr lang="en-US" dirty="0"/>
              <a:t> Adaptive potential</a:t>
            </a:r>
          </a:p>
          <a:p>
            <a:pPr lvl="1">
              <a:buFont typeface="Wingdings" panose="05000000000000000000" pitchFamily="2" charset="2"/>
              <a:buChar char="§"/>
            </a:pPr>
            <a:r>
              <a:rPr lang="en-US" dirty="0"/>
              <a:t>Allows species/complexes to persist through change</a:t>
            </a:r>
          </a:p>
          <a:p>
            <a:pPr>
              <a:buFont typeface="Wingdings" panose="05000000000000000000" pitchFamily="2" charset="2"/>
              <a:buChar char="q"/>
            </a:pPr>
            <a:r>
              <a:rPr lang="en-US" dirty="0"/>
              <a:t> Ecosystem processes</a:t>
            </a:r>
          </a:p>
          <a:p>
            <a:pPr lvl="1">
              <a:buFont typeface="Wingdings" panose="05000000000000000000" pitchFamily="2" charset="2"/>
              <a:buChar char="§"/>
            </a:pPr>
            <a:r>
              <a:rPr lang="en-US" dirty="0"/>
              <a:t>Productivity</a:t>
            </a:r>
          </a:p>
          <a:p>
            <a:pPr lvl="1">
              <a:buFont typeface="Wingdings" panose="05000000000000000000" pitchFamily="2" charset="2"/>
              <a:buChar char="§"/>
            </a:pPr>
            <a:r>
              <a:rPr lang="en-US" dirty="0"/>
              <a:t>Diversity at higher trophic levels</a:t>
            </a:r>
          </a:p>
          <a:p>
            <a:pPr>
              <a:buFont typeface="Wingdings" panose="05000000000000000000" pitchFamily="2" charset="2"/>
              <a:buChar char="q"/>
            </a:pPr>
            <a:r>
              <a:rPr lang="en-US" dirty="0"/>
              <a:t> Hybridization </a:t>
            </a:r>
          </a:p>
          <a:p>
            <a:pPr lvl="1">
              <a:buFont typeface="Wingdings" panose="05000000000000000000" pitchFamily="2" charset="2"/>
              <a:buChar char="§"/>
            </a:pPr>
            <a:r>
              <a:rPr lang="en-US" dirty="0"/>
              <a:t>Adaptive potential</a:t>
            </a:r>
          </a:p>
          <a:p>
            <a:pPr lvl="1">
              <a:buFont typeface="Wingdings" panose="05000000000000000000" pitchFamily="2" charset="2"/>
              <a:buChar char="§"/>
            </a:pPr>
            <a:r>
              <a:rPr lang="en-US" dirty="0"/>
              <a:t>Transgression</a:t>
            </a:r>
          </a:p>
          <a:p>
            <a:pPr marL="0" indent="0">
              <a:buNone/>
            </a:pPr>
            <a:endParaRPr lang="en-US" dirty="0"/>
          </a:p>
        </p:txBody>
      </p:sp>
      <p:grpSp>
        <p:nvGrpSpPr>
          <p:cNvPr id="4" name="Group 3">
            <a:extLst>
              <a:ext uri="{FF2B5EF4-FFF2-40B4-BE49-F238E27FC236}">
                <a16:creationId xmlns:a16="http://schemas.microsoft.com/office/drawing/2014/main" id="{E3884B64-CDF3-4BCD-B210-28619CC11656}"/>
              </a:ext>
            </a:extLst>
          </p:cNvPr>
          <p:cNvGrpSpPr/>
          <p:nvPr/>
        </p:nvGrpSpPr>
        <p:grpSpPr>
          <a:xfrm>
            <a:off x="8366066" y="2294626"/>
            <a:ext cx="3825934" cy="3191425"/>
            <a:chOff x="8366066" y="2294626"/>
            <a:chExt cx="3825934" cy="3191425"/>
          </a:xfrm>
        </p:grpSpPr>
        <p:pic>
          <p:nvPicPr>
            <p:cNvPr id="5" name="Picture 4">
              <a:extLst>
                <a:ext uri="{FF2B5EF4-FFF2-40B4-BE49-F238E27FC236}">
                  <a16:creationId xmlns:a16="http://schemas.microsoft.com/office/drawing/2014/main" id="{93A86812-762C-4265-B84C-33133E369D5D}"/>
                </a:ext>
              </a:extLst>
            </p:cNvPr>
            <p:cNvPicPr>
              <a:picLocks noChangeAspect="1"/>
            </p:cNvPicPr>
            <p:nvPr/>
          </p:nvPicPr>
          <p:blipFill>
            <a:blip r:embed="rId3"/>
            <a:stretch>
              <a:fillRect/>
            </a:stretch>
          </p:blipFill>
          <p:spPr>
            <a:xfrm>
              <a:off x="8366066" y="2294626"/>
              <a:ext cx="3825934" cy="2914426"/>
            </a:xfrm>
            <a:prstGeom prst="rect">
              <a:avLst/>
            </a:prstGeom>
          </p:spPr>
        </p:pic>
        <p:sp>
          <p:nvSpPr>
            <p:cNvPr id="6" name="TextBox 5">
              <a:extLst>
                <a:ext uri="{FF2B5EF4-FFF2-40B4-BE49-F238E27FC236}">
                  <a16:creationId xmlns:a16="http://schemas.microsoft.com/office/drawing/2014/main" id="{3AAFABED-AC89-46F8-BF67-422E997E3125}"/>
                </a:ext>
              </a:extLst>
            </p:cNvPr>
            <p:cNvSpPr txBox="1"/>
            <p:nvPr/>
          </p:nvSpPr>
          <p:spPr>
            <a:xfrm>
              <a:off x="9594053" y="5209052"/>
              <a:ext cx="2024108" cy="276999"/>
            </a:xfrm>
            <a:prstGeom prst="rect">
              <a:avLst/>
            </a:prstGeom>
            <a:noFill/>
          </p:spPr>
          <p:txBody>
            <a:bodyPr wrap="square" rtlCol="0">
              <a:spAutoFit/>
            </a:bodyPr>
            <a:lstStyle/>
            <a:p>
              <a:r>
                <a:rPr lang="en-US" sz="1200" dirty="0"/>
                <a:t>Crawford and </a:t>
              </a:r>
              <a:r>
                <a:rPr lang="en-US" sz="1200" dirty="0" err="1"/>
                <a:t>Rudgers</a:t>
              </a:r>
              <a:r>
                <a:rPr lang="en-US" sz="1200" dirty="0"/>
                <a:t> (2012)</a:t>
              </a:r>
            </a:p>
          </p:txBody>
        </p:sp>
      </p:grpSp>
      <p:grpSp>
        <p:nvGrpSpPr>
          <p:cNvPr id="26" name="Group 25">
            <a:extLst>
              <a:ext uri="{FF2B5EF4-FFF2-40B4-BE49-F238E27FC236}">
                <a16:creationId xmlns:a16="http://schemas.microsoft.com/office/drawing/2014/main" id="{0175DEA6-C236-4453-9AAC-9E7CC85E8E89}"/>
              </a:ext>
            </a:extLst>
          </p:cNvPr>
          <p:cNvGrpSpPr/>
          <p:nvPr/>
        </p:nvGrpSpPr>
        <p:grpSpPr>
          <a:xfrm>
            <a:off x="5962050" y="2485748"/>
            <a:ext cx="1882976" cy="2395570"/>
            <a:chOff x="5859262" y="2902998"/>
            <a:chExt cx="1882976" cy="2395570"/>
          </a:xfrm>
        </p:grpSpPr>
        <p:sp>
          <p:nvSpPr>
            <p:cNvPr id="8" name="Oval 7">
              <a:extLst>
                <a:ext uri="{FF2B5EF4-FFF2-40B4-BE49-F238E27FC236}">
                  <a16:creationId xmlns:a16="http://schemas.microsoft.com/office/drawing/2014/main" id="{E4B5AC07-CD47-4E1D-A888-4D9C31669B4F}"/>
                </a:ext>
              </a:extLst>
            </p:cNvPr>
            <p:cNvSpPr/>
            <p:nvPr/>
          </p:nvSpPr>
          <p:spPr>
            <a:xfrm>
              <a:off x="6292417" y="352443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15DB8B-E8C5-419B-8490-70911AB70A7E}"/>
                </a:ext>
              </a:extLst>
            </p:cNvPr>
            <p:cNvSpPr/>
            <p:nvPr/>
          </p:nvSpPr>
          <p:spPr>
            <a:xfrm>
              <a:off x="6608684" y="385586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2480019-2C8D-4418-AE6C-D7A1637C11F6}"/>
                </a:ext>
              </a:extLst>
            </p:cNvPr>
            <p:cNvSpPr/>
            <p:nvPr/>
          </p:nvSpPr>
          <p:spPr>
            <a:xfrm>
              <a:off x="6875285" y="352295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62DDED6-56D5-4C02-A8AF-B45D730DEB19}"/>
                </a:ext>
              </a:extLst>
            </p:cNvPr>
            <p:cNvSpPr/>
            <p:nvPr/>
          </p:nvSpPr>
          <p:spPr>
            <a:xfrm>
              <a:off x="7138386" y="384255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86BC8AE-2F1A-479B-B388-DA02FF5CCBD8}"/>
                </a:ext>
              </a:extLst>
            </p:cNvPr>
            <p:cNvSpPr/>
            <p:nvPr/>
          </p:nvSpPr>
          <p:spPr>
            <a:xfrm>
              <a:off x="7138386" y="307833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0158F0-C057-4978-A045-A371F43AA31B}"/>
                </a:ext>
              </a:extLst>
            </p:cNvPr>
            <p:cNvSpPr/>
            <p:nvPr/>
          </p:nvSpPr>
          <p:spPr>
            <a:xfrm>
              <a:off x="7458153" y="3522957"/>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EDA1B67-1EFA-4B2E-A7AF-C503A43A852A}"/>
                </a:ext>
              </a:extLst>
            </p:cNvPr>
            <p:cNvSpPr/>
            <p:nvPr/>
          </p:nvSpPr>
          <p:spPr>
            <a:xfrm>
              <a:off x="6550240" y="307833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52B74FB-A2C3-476B-9D32-FF5784B6BA01}"/>
                </a:ext>
              </a:extLst>
            </p:cNvPr>
            <p:cNvSpPr/>
            <p:nvPr/>
          </p:nvSpPr>
          <p:spPr>
            <a:xfrm>
              <a:off x="6292417" y="4814735"/>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202DB94-AEC7-46E6-BEE4-1355276BFB4A}"/>
                </a:ext>
              </a:extLst>
            </p:cNvPr>
            <p:cNvSpPr/>
            <p:nvPr/>
          </p:nvSpPr>
          <p:spPr>
            <a:xfrm>
              <a:off x="6608684" y="514616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D6C6CB2-9FAB-4AA6-AEF0-278B2110F72E}"/>
                </a:ext>
              </a:extLst>
            </p:cNvPr>
            <p:cNvSpPr/>
            <p:nvPr/>
          </p:nvSpPr>
          <p:spPr>
            <a:xfrm>
              <a:off x="6875285" y="4813256"/>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C7B7984-171C-411C-99F2-716F2248962C}"/>
                </a:ext>
              </a:extLst>
            </p:cNvPr>
            <p:cNvSpPr/>
            <p:nvPr/>
          </p:nvSpPr>
          <p:spPr>
            <a:xfrm>
              <a:off x="7138386" y="5132852"/>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1FE61E2-85C8-4CD1-A709-521CC03B4306}"/>
                </a:ext>
              </a:extLst>
            </p:cNvPr>
            <p:cNvSpPr/>
            <p:nvPr/>
          </p:nvSpPr>
          <p:spPr>
            <a:xfrm>
              <a:off x="7138386" y="4368630"/>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1E7388-2AF0-4E2F-B613-86AC18EC64BF}"/>
                </a:ext>
              </a:extLst>
            </p:cNvPr>
            <p:cNvSpPr/>
            <p:nvPr/>
          </p:nvSpPr>
          <p:spPr>
            <a:xfrm>
              <a:off x="7458153" y="481325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A6311FE-C5E1-41E7-9636-ACFF811A5933}"/>
                </a:ext>
              </a:extLst>
            </p:cNvPr>
            <p:cNvSpPr/>
            <p:nvPr/>
          </p:nvSpPr>
          <p:spPr>
            <a:xfrm>
              <a:off x="6550240" y="436863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0F392BD-1EBB-4800-A1CC-FE8851950799}"/>
                </a:ext>
              </a:extLst>
            </p:cNvPr>
            <p:cNvCxnSpPr/>
            <p:nvPr/>
          </p:nvCxnSpPr>
          <p:spPr>
            <a:xfrm>
              <a:off x="6224157" y="4172505"/>
              <a:ext cx="1518081" cy="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4C478137-A3A4-4D1B-85B3-F58EF6992978}"/>
                </a:ext>
              </a:extLst>
            </p:cNvPr>
            <p:cNvSpPr txBox="1"/>
            <p:nvPr/>
          </p:nvSpPr>
          <p:spPr>
            <a:xfrm>
              <a:off x="5859262" y="2902998"/>
              <a:ext cx="433155" cy="369332"/>
            </a:xfrm>
            <a:prstGeom prst="rect">
              <a:avLst/>
            </a:prstGeom>
            <a:noFill/>
          </p:spPr>
          <p:txBody>
            <a:bodyPr wrap="square" rtlCol="0">
              <a:spAutoFit/>
            </a:bodyPr>
            <a:lstStyle/>
            <a:p>
              <a:r>
                <a:rPr lang="en-US" dirty="0"/>
                <a:t>a)</a:t>
              </a:r>
            </a:p>
          </p:txBody>
        </p:sp>
        <p:sp>
          <p:nvSpPr>
            <p:cNvPr id="25" name="TextBox 24">
              <a:extLst>
                <a:ext uri="{FF2B5EF4-FFF2-40B4-BE49-F238E27FC236}">
                  <a16:creationId xmlns:a16="http://schemas.microsoft.com/office/drawing/2014/main" id="{84309817-82AC-4DA2-ABC1-63C535C35036}"/>
                </a:ext>
              </a:extLst>
            </p:cNvPr>
            <p:cNvSpPr txBox="1"/>
            <p:nvPr/>
          </p:nvSpPr>
          <p:spPr>
            <a:xfrm>
              <a:off x="5873518" y="4165392"/>
              <a:ext cx="433155" cy="369332"/>
            </a:xfrm>
            <a:prstGeom prst="rect">
              <a:avLst/>
            </a:prstGeom>
            <a:noFill/>
          </p:spPr>
          <p:txBody>
            <a:bodyPr wrap="square" rtlCol="0">
              <a:spAutoFit/>
            </a:bodyPr>
            <a:lstStyle/>
            <a:p>
              <a:r>
                <a:rPr lang="en-US" dirty="0"/>
                <a:t>b)</a:t>
              </a:r>
            </a:p>
          </p:txBody>
        </p:sp>
      </p:grpSp>
    </p:spTree>
    <p:extLst>
      <p:ext uri="{BB962C8B-B14F-4D97-AF65-F5344CB8AC3E}">
        <p14:creationId xmlns:p14="http://schemas.microsoft.com/office/powerpoint/2010/main" val="24413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22C4E5-16DD-43C8-99DA-E55858B815FB}"/>
              </a:ext>
            </a:extLst>
          </p:cNvPr>
          <p:cNvSpPr/>
          <p:nvPr/>
        </p:nvSpPr>
        <p:spPr>
          <a:xfrm>
            <a:off x="735028" y="374778"/>
            <a:ext cx="10690530" cy="4590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7BBEDB9-3168-48EF-9AB8-714CB99204F3}"/>
              </a:ext>
            </a:extLst>
          </p:cNvPr>
          <p:cNvCxnSpPr>
            <a:cxnSpLocks/>
          </p:cNvCxnSpPr>
          <p:nvPr/>
        </p:nvCxnSpPr>
        <p:spPr>
          <a:xfrm>
            <a:off x="2450237" y="2476870"/>
            <a:ext cx="179477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693C19-17DF-4544-BD1C-6E5AA5FBBF1E}"/>
              </a:ext>
            </a:extLst>
          </p:cNvPr>
          <p:cNvCxnSpPr>
            <a:cxnSpLocks/>
          </p:cNvCxnSpPr>
          <p:nvPr/>
        </p:nvCxnSpPr>
        <p:spPr>
          <a:xfrm flipV="1">
            <a:off x="2450237" y="2476871"/>
            <a:ext cx="0" cy="254789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FDABD3-155C-47D3-861D-D49F43294CAE}"/>
              </a:ext>
            </a:extLst>
          </p:cNvPr>
          <p:cNvCxnSpPr>
            <a:cxnSpLocks/>
          </p:cNvCxnSpPr>
          <p:nvPr/>
        </p:nvCxnSpPr>
        <p:spPr>
          <a:xfrm>
            <a:off x="2450237" y="5024761"/>
            <a:ext cx="80786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DBCAD3-29F9-4326-95BA-29173E0F500C}"/>
              </a:ext>
            </a:extLst>
          </p:cNvPr>
          <p:cNvCxnSpPr>
            <a:cxnSpLocks/>
          </p:cNvCxnSpPr>
          <p:nvPr/>
        </p:nvCxnSpPr>
        <p:spPr>
          <a:xfrm flipV="1">
            <a:off x="4245007" y="1629053"/>
            <a:ext cx="0" cy="169563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E33382-316E-461A-B29A-4D96C88E41FA}"/>
              </a:ext>
            </a:extLst>
          </p:cNvPr>
          <p:cNvCxnSpPr>
            <a:cxnSpLocks/>
          </p:cNvCxnSpPr>
          <p:nvPr/>
        </p:nvCxnSpPr>
        <p:spPr>
          <a:xfrm>
            <a:off x="4245007" y="3324687"/>
            <a:ext cx="255972"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725596-F62C-4944-9543-9794BED8D7D5}"/>
              </a:ext>
            </a:extLst>
          </p:cNvPr>
          <p:cNvCxnSpPr>
            <a:cxnSpLocks/>
          </p:cNvCxnSpPr>
          <p:nvPr/>
        </p:nvCxnSpPr>
        <p:spPr>
          <a:xfrm>
            <a:off x="4245007" y="1629053"/>
            <a:ext cx="255972"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481882-C849-4784-8D12-20B194BBF732}"/>
              </a:ext>
            </a:extLst>
          </p:cNvPr>
          <p:cNvCxnSpPr>
            <a:cxnSpLocks/>
          </p:cNvCxnSpPr>
          <p:nvPr/>
        </p:nvCxnSpPr>
        <p:spPr>
          <a:xfrm flipV="1">
            <a:off x="3258105" y="4188041"/>
            <a:ext cx="0" cy="167344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E900A4-1115-47D5-974E-85368016AFC1}"/>
              </a:ext>
            </a:extLst>
          </p:cNvPr>
          <p:cNvCxnSpPr>
            <a:cxnSpLocks/>
          </p:cNvCxnSpPr>
          <p:nvPr/>
        </p:nvCxnSpPr>
        <p:spPr>
          <a:xfrm>
            <a:off x="3258105" y="4188041"/>
            <a:ext cx="1242874"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E9EA15-0938-4019-9358-D5157222A411}"/>
              </a:ext>
            </a:extLst>
          </p:cNvPr>
          <p:cNvCxnSpPr>
            <a:cxnSpLocks/>
          </p:cNvCxnSpPr>
          <p:nvPr/>
        </p:nvCxnSpPr>
        <p:spPr>
          <a:xfrm>
            <a:off x="3258105" y="5861481"/>
            <a:ext cx="1242874"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F03774-A116-4AAF-99D9-9B67FE5C97E6}"/>
              </a:ext>
            </a:extLst>
          </p:cNvPr>
          <p:cNvCxnSpPr>
            <a:cxnSpLocks/>
          </p:cNvCxnSpPr>
          <p:nvPr/>
        </p:nvCxnSpPr>
        <p:spPr>
          <a:xfrm>
            <a:off x="655467" y="3667957"/>
            <a:ext cx="179477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77A58DC-E34D-4D13-8136-034B1A4049CF}"/>
              </a:ext>
            </a:extLst>
          </p:cNvPr>
          <p:cNvCxnSpPr>
            <a:cxnSpLocks/>
          </p:cNvCxnSpPr>
          <p:nvPr/>
        </p:nvCxnSpPr>
        <p:spPr>
          <a:xfrm>
            <a:off x="7793261" y="2476869"/>
            <a:ext cx="237258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F5DCFB-A4DA-44C9-8FA6-4B578EF5F4B3}"/>
              </a:ext>
            </a:extLst>
          </p:cNvPr>
          <p:cNvCxnSpPr>
            <a:cxnSpLocks/>
          </p:cNvCxnSpPr>
          <p:nvPr/>
        </p:nvCxnSpPr>
        <p:spPr>
          <a:xfrm flipV="1">
            <a:off x="7793261" y="2476870"/>
            <a:ext cx="0" cy="254789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6C2702-AFED-4439-B25D-9FF2D0EDEAE8}"/>
              </a:ext>
            </a:extLst>
          </p:cNvPr>
          <p:cNvCxnSpPr>
            <a:cxnSpLocks/>
          </p:cNvCxnSpPr>
          <p:nvPr/>
        </p:nvCxnSpPr>
        <p:spPr>
          <a:xfrm>
            <a:off x="7793261" y="5024760"/>
            <a:ext cx="2401163"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C392AC-9F5D-4289-9362-9503BD40306F}"/>
              </a:ext>
            </a:extLst>
          </p:cNvPr>
          <p:cNvCxnSpPr>
            <a:cxnSpLocks/>
          </p:cNvCxnSpPr>
          <p:nvPr/>
        </p:nvCxnSpPr>
        <p:spPr>
          <a:xfrm>
            <a:off x="5998491" y="3667956"/>
            <a:ext cx="179477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D37795-AD66-497C-B4F5-CD454A508686}"/>
              </a:ext>
            </a:extLst>
          </p:cNvPr>
          <p:cNvCxnSpPr/>
          <p:nvPr/>
        </p:nvCxnSpPr>
        <p:spPr>
          <a:xfrm flipV="1">
            <a:off x="7793261" y="3667956"/>
            <a:ext cx="2229713" cy="1356804"/>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B7B5D1-507D-4573-A2BA-63970E7BBACD}"/>
              </a:ext>
            </a:extLst>
          </p:cNvPr>
          <p:cNvCxnSpPr>
            <a:cxnSpLocks/>
          </p:cNvCxnSpPr>
          <p:nvPr/>
        </p:nvCxnSpPr>
        <p:spPr>
          <a:xfrm>
            <a:off x="7788499" y="2475252"/>
            <a:ext cx="2224950" cy="1192703"/>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F61E0EB-896E-47BA-8D94-8378FF772162}"/>
              </a:ext>
            </a:extLst>
          </p:cNvPr>
          <p:cNvSpPr txBox="1"/>
          <p:nvPr/>
        </p:nvSpPr>
        <p:spPr>
          <a:xfrm>
            <a:off x="4580540" y="1444387"/>
            <a:ext cx="381739" cy="369332"/>
          </a:xfrm>
          <a:prstGeom prst="rect">
            <a:avLst/>
          </a:prstGeom>
          <a:noFill/>
          <a:ln>
            <a:solidFill>
              <a:schemeClr val="bg1"/>
            </a:solidFill>
          </a:ln>
        </p:spPr>
        <p:txBody>
          <a:bodyPr wrap="square" rtlCol="0">
            <a:spAutoFit/>
          </a:bodyPr>
          <a:lstStyle/>
          <a:p>
            <a:r>
              <a:rPr lang="en-US" dirty="0"/>
              <a:t>A</a:t>
            </a:r>
          </a:p>
        </p:txBody>
      </p:sp>
      <p:sp>
        <p:nvSpPr>
          <p:cNvPr id="57" name="TextBox 56">
            <a:extLst>
              <a:ext uri="{FF2B5EF4-FFF2-40B4-BE49-F238E27FC236}">
                <a16:creationId xmlns:a16="http://schemas.microsoft.com/office/drawing/2014/main" id="{4DF48395-8C99-47E6-9B87-DA712BF30915}"/>
              </a:ext>
            </a:extLst>
          </p:cNvPr>
          <p:cNvSpPr txBox="1"/>
          <p:nvPr/>
        </p:nvSpPr>
        <p:spPr>
          <a:xfrm>
            <a:off x="4580540" y="3140021"/>
            <a:ext cx="381739" cy="369332"/>
          </a:xfrm>
          <a:prstGeom prst="rect">
            <a:avLst/>
          </a:prstGeom>
          <a:noFill/>
          <a:ln>
            <a:solidFill>
              <a:schemeClr val="bg1"/>
            </a:solidFill>
          </a:ln>
        </p:spPr>
        <p:txBody>
          <a:bodyPr wrap="square" rtlCol="0">
            <a:spAutoFit/>
          </a:bodyPr>
          <a:lstStyle/>
          <a:p>
            <a:r>
              <a:rPr lang="en-US" dirty="0"/>
              <a:t>B</a:t>
            </a:r>
          </a:p>
        </p:txBody>
      </p:sp>
      <p:sp>
        <p:nvSpPr>
          <p:cNvPr id="58" name="TextBox 57">
            <a:extLst>
              <a:ext uri="{FF2B5EF4-FFF2-40B4-BE49-F238E27FC236}">
                <a16:creationId xmlns:a16="http://schemas.microsoft.com/office/drawing/2014/main" id="{135372D9-8F8D-4C60-9A66-77D3065A7798}"/>
              </a:ext>
            </a:extLst>
          </p:cNvPr>
          <p:cNvSpPr txBox="1"/>
          <p:nvPr/>
        </p:nvSpPr>
        <p:spPr>
          <a:xfrm>
            <a:off x="10223095" y="2290488"/>
            <a:ext cx="381739" cy="369332"/>
          </a:xfrm>
          <a:prstGeom prst="rect">
            <a:avLst/>
          </a:prstGeom>
          <a:noFill/>
        </p:spPr>
        <p:txBody>
          <a:bodyPr wrap="square" rtlCol="0">
            <a:spAutoFit/>
          </a:bodyPr>
          <a:lstStyle/>
          <a:p>
            <a:r>
              <a:rPr lang="en-US" dirty="0"/>
              <a:t>A</a:t>
            </a:r>
          </a:p>
        </p:txBody>
      </p:sp>
      <p:sp>
        <p:nvSpPr>
          <p:cNvPr id="59" name="TextBox 58">
            <a:extLst>
              <a:ext uri="{FF2B5EF4-FFF2-40B4-BE49-F238E27FC236}">
                <a16:creationId xmlns:a16="http://schemas.microsoft.com/office/drawing/2014/main" id="{EAEE3912-D109-4094-8EA7-3DC2D04B4125}"/>
              </a:ext>
            </a:extLst>
          </p:cNvPr>
          <p:cNvSpPr txBox="1"/>
          <p:nvPr/>
        </p:nvSpPr>
        <p:spPr>
          <a:xfrm>
            <a:off x="10225277" y="4834140"/>
            <a:ext cx="381739" cy="369332"/>
          </a:xfrm>
          <a:prstGeom prst="rect">
            <a:avLst/>
          </a:prstGeom>
          <a:noFill/>
        </p:spPr>
        <p:txBody>
          <a:bodyPr wrap="square" rtlCol="0">
            <a:spAutoFit/>
          </a:bodyPr>
          <a:lstStyle/>
          <a:p>
            <a:r>
              <a:rPr lang="en-US" dirty="0"/>
              <a:t>B</a:t>
            </a:r>
          </a:p>
        </p:txBody>
      </p:sp>
      <p:sp>
        <p:nvSpPr>
          <p:cNvPr id="60" name="TextBox 59">
            <a:extLst>
              <a:ext uri="{FF2B5EF4-FFF2-40B4-BE49-F238E27FC236}">
                <a16:creationId xmlns:a16="http://schemas.microsoft.com/office/drawing/2014/main" id="{61BA6072-C6E3-4BB4-AB00-3F29348EA865}"/>
              </a:ext>
            </a:extLst>
          </p:cNvPr>
          <p:cNvSpPr txBox="1"/>
          <p:nvPr/>
        </p:nvSpPr>
        <p:spPr>
          <a:xfrm>
            <a:off x="10022974" y="3466426"/>
            <a:ext cx="985335" cy="369332"/>
          </a:xfrm>
          <a:prstGeom prst="rect">
            <a:avLst/>
          </a:prstGeom>
          <a:noFill/>
        </p:spPr>
        <p:txBody>
          <a:bodyPr wrap="square" rtlCol="0">
            <a:spAutoFit/>
          </a:bodyPr>
          <a:lstStyle/>
          <a:p>
            <a:r>
              <a:rPr lang="en-US" dirty="0"/>
              <a:t>Hybrid</a:t>
            </a:r>
          </a:p>
        </p:txBody>
      </p:sp>
      <p:sp>
        <p:nvSpPr>
          <p:cNvPr id="61" name="TextBox 60">
            <a:extLst>
              <a:ext uri="{FF2B5EF4-FFF2-40B4-BE49-F238E27FC236}">
                <a16:creationId xmlns:a16="http://schemas.microsoft.com/office/drawing/2014/main" id="{8953D7D1-0A9C-4C0A-956A-025C56349768}"/>
              </a:ext>
            </a:extLst>
          </p:cNvPr>
          <p:cNvSpPr txBox="1"/>
          <p:nvPr/>
        </p:nvSpPr>
        <p:spPr>
          <a:xfrm>
            <a:off x="1309457" y="436456"/>
            <a:ext cx="4270159" cy="461665"/>
          </a:xfrm>
          <a:prstGeom prst="rect">
            <a:avLst/>
          </a:prstGeom>
          <a:noFill/>
        </p:spPr>
        <p:txBody>
          <a:bodyPr wrap="square" rtlCol="0">
            <a:spAutoFit/>
          </a:bodyPr>
          <a:lstStyle/>
          <a:p>
            <a:r>
              <a:rPr lang="en-US" sz="2400" u="sng" dirty="0"/>
              <a:t>Recently diverged species</a:t>
            </a:r>
          </a:p>
        </p:txBody>
      </p:sp>
      <p:sp>
        <p:nvSpPr>
          <p:cNvPr id="62" name="TextBox 61">
            <a:extLst>
              <a:ext uri="{FF2B5EF4-FFF2-40B4-BE49-F238E27FC236}">
                <a16:creationId xmlns:a16="http://schemas.microsoft.com/office/drawing/2014/main" id="{BD00F3B0-583C-4606-8481-92DE78B0DD4B}"/>
              </a:ext>
            </a:extLst>
          </p:cNvPr>
          <p:cNvSpPr txBox="1"/>
          <p:nvPr/>
        </p:nvSpPr>
        <p:spPr>
          <a:xfrm>
            <a:off x="8336591" y="436456"/>
            <a:ext cx="2077373" cy="461665"/>
          </a:xfrm>
          <a:prstGeom prst="rect">
            <a:avLst/>
          </a:prstGeom>
          <a:noFill/>
        </p:spPr>
        <p:txBody>
          <a:bodyPr wrap="square" rtlCol="0">
            <a:spAutoFit/>
          </a:bodyPr>
          <a:lstStyle/>
          <a:p>
            <a:r>
              <a:rPr lang="en-US" sz="2400" u="sng" dirty="0"/>
              <a:t>Hybridization</a:t>
            </a:r>
          </a:p>
        </p:txBody>
      </p:sp>
      <p:cxnSp>
        <p:nvCxnSpPr>
          <p:cNvPr id="64" name="Straight Connector 63">
            <a:extLst>
              <a:ext uri="{FF2B5EF4-FFF2-40B4-BE49-F238E27FC236}">
                <a16:creationId xmlns:a16="http://schemas.microsoft.com/office/drawing/2014/main" id="{89779FB3-5456-4193-84BC-A015EDDFB171}"/>
              </a:ext>
            </a:extLst>
          </p:cNvPr>
          <p:cNvCxnSpPr>
            <a:cxnSpLocks/>
          </p:cNvCxnSpPr>
          <p:nvPr/>
        </p:nvCxnSpPr>
        <p:spPr>
          <a:xfrm>
            <a:off x="5513033" y="436456"/>
            <a:ext cx="0" cy="5765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17977F4-9D74-48C6-AD91-4962FCC4FDF7}"/>
              </a:ext>
            </a:extLst>
          </p:cNvPr>
          <p:cNvSpPr txBox="1"/>
          <p:nvPr/>
        </p:nvSpPr>
        <p:spPr>
          <a:xfrm>
            <a:off x="4580539" y="3977026"/>
            <a:ext cx="381739" cy="369332"/>
          </a:xfrm>
          <a:prstGeom prst="rect">
            <a:avLst/>
          </a:prstGeom>
          <a:noFill/>
          <a:ln>
            <a:solidFill>
              <a:schemeClr val="bg1"/>
            </a:solidFill>
          </a:ln>
        </p:spPr>
        <p:txBody>
          <a:bodyPr wrap="square" rtlCol="0">
            <a:spAutoFit/>
          </a:bodyPr>
          <a:lstStyle/>
          <a:p>
            <a:r>
              <a:rPr lang="en-US" dirty="0"/>
              <a:t>C</a:t>
            </a:r>
          </a:p>
        </p:txBody>
      </p:sp>
      <p:sp>
        <p:nvSpPr>
          <p:cNvPr id="29" name="TextBox 28">
            <a:extLst>
              <a:ext uri="{FF2B5EF4-FFF2-40B4-BE49-F238E27FC236}">
                <a16:creationId xmlns:a16="http://schemas.microsoft.com/office/drawing/2014/main" id="{74F7D133-2F34-400D-922A-5AB3EBCDCD57}"/>
              </a:ext>
            </a:extLst>
          </p:cNvPr>
          <p:cNvSpPr txBox="1"/>
          <p:nvPr/>
        </p:nvSpPr>
        <p:spPr>
          <a:xfrm>
            <a:off x="4580539" y="5672660"/>
            <a:ext cx="381739" cy="369332"/>
          </a:xfrm>
          <a:prstGeom prst="rect">
            <a:avLst/>
          </a:prstGeom>
          <a:noFill/>
        </p:spPr>
        <p:txBody>
          <a:bodyPr wrap="square" rtlCol="0">
            <a:spAutoFit/>
          </a:bodyPr>
          <a:lstStyle/>
          <a:p>
            <a:r>
              <a:rPr lang="en-US" dirty="0"/>
              <a:t>D</a:t>
            </a:r>
          </a:p>
        </p:txBody>
      </p:sp>
      <p:sp>
        <p:nvSpPr>
          <p:cNvPr id="2" name="Oval 1">
            <a:extLst>
              <a:ext uri="{FF2B5EF4-FFF2-40B4-BE49-F238E27FC236}">
                <a16:creationId xmlns:a16="http://schemas.microsoft.com/office/drawing/2014/main" id="{63BE0EB2-3540-46F0-89B5-EEF50930D682}"/>
              </a:ext>
            </a:extLst>
          </p:cNvPr>
          <p:cNvSpPr/>
          <p:nvPr/>
        </p:nvSpPr>
        <p:spPr>
          <a:xfrm>
            <a:off x="10715348" y="2337044"/>
            <a:ext cx="381739" cy="223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908CD78-9815-475A-948A-DC44BBB8E0E7}"/>
              </a:ext>
            </a:extLst>
          </p:cNvPr>
          <p:cNvSpPr/>
          <p:nvPr/>
        </p:nvSpPr>
        <p:spPr>
          <a:xfrm>
            <a:off x="10715348" y="4915338"/>
            <a:ext cx="912513" cy="22328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ED33B4E-63F1-4AC4-BE40-D8989C2AF47B}"/>
              </a:ext>
            </a:extLst>
          </p:cNvPr>
          <p:cNvSpPr/>
          <p:nvPr/>
        </p:nvSpPr>
        <p:spPr>
          <a:xfrm>
            <a:off x="10872187" y="3549884"/>
            <a:ext cx="553372" cy="223284"/>
          </a:xfrm>
          <a:prstGeom prst="ellipse">
            <a:avLst/>
          </a:prstGeom>
          <a:solidFill>
            <a:srgbClr val="FFFF00"/>
          </a:solid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F6E95EC-FDFE-4363-AF4F-F27F323CF0F3}"/>
              </a:ext>
            </a:extLst>
          </p:cNvPr>
          <p:cNvSpPr/>
          <p:nvPr/>
        </p:nvSpPr>
        <p:spPr>
          <a:xfrm>
            <a:off x="10757197" y="2963558"/>
            <a:ext cx="839222" cy="223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402905-A669-4638-B856-B15450206F1E}"/>
              </a:ext>
            </a:extLst>
          </p:cNvPr>
          <p:cNvSpPr/>
          <p:nvPr/>
        </p:nvSpPr>
        <p:spPr>
          <a:xfrm>
            <a:off x="10872187" y="4279883"/>
            <a:ext cx="377584" cy="22328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09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1" grpId="0" animBg="1"/>
      <p:bldP spid="32"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3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34">
            <a:extLst>
              <a:ext uri="{FF2B5EF4-FFF2-40B4-BE49-F238E27FC236}">
                <a16:creationId xmlns:a16="http://schemas.microsoft.com/office/drawing/2014/main" id="{4BBBA67A-DA8C-4EFC-AAE7-2517F22D203F}"/>
              </a:ext>
            </a:extLst>
          </p:cNvPr>
          <p:cNvPicPr>
            <a:picLocks noChangeAspect="1"/>
          </p:cNvPicPr>
          <p:nvPr/>
        </p:nvPicPr>
        <p:blipFill>
          <a:blip r:embed="rId2"/>
          <a:stretch>
            <a:fillRect/>
          </a:stretch>
        </p:blipFill>
        <p:spPr>
          <a:xfrm>
            <a:off x="2018687" y="4808438"/>
            <a:ext cx="8151480" cy="1304237"/>
          </a:xfrm>
          <a:prstGeom prst="rect">
            <a:avLst/>
          </a:prstGeom>
          <a:ln>
            <a:solidFill>
              <a:srgbClr val="92D050"/>
            </a:solidFill>
          </a:ln>
        </p:spPr>
      </p:pic>
      <p:pic>
        <p:nvPicPr>
          <p:cNvPr id="12" name="Picture 11">
            <a:extLst>
              <a:ext uri="{FF2B5EF4-FFF2-40B4-BE49-F238E27FC236}">
                <a16:creationId xmlns:a16="http://schemas.microsoft.com/office/drawing/2014/main" id="{EBF2E4F6-F876-4F3E-8CDF-26950E36BBAB}"/>
              </a:ext>
            </a:extLst>
          </p:cNvPr>
          <p:cNvPicPr>
            <a:picLocks noChangeAspect="1"/>
          </p:cNvPicPr>
          <p:nvPr/>
        </p:nvPicPr>
        <p:blipFill>
          <a:blip r:embed="rId3"/>
          <a:stretch>
            <a:fillRect/>
          </a:stretch>
        </p:blipFill>
        <p:spPr>
          <a:xfrm>
            <a:off x="0" y="142280"/>
            <a:ext cx="12192000" cy="4341880"/>
          </a:xfrm>
          <a:prstGeom prst="rect">
            <a:avLst/>
          </a:prstGeom>
        </p:spPr>
      </p:pic>
    </p:spTree>
    <p:extLst>
      <p:ext uri="{BB962C8B-B14F-4D97-AF65-F5344CB8AC3E}">
        <p14:creationId xmlns:p14="http://schemas.microsoft.com/office/powerpoint/2010/main" val="13725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8C6C2-542B-4B07-91AB-8FAFD0CED46E}"/>
              </a:ext>
            </a:extLst>
          </p:cNvPr>
          <p:cNvSpPr>
            <a:spLocks noGrp="1"/>
          </p:cNvSpPr>
          <p:nvPr>
            <p:ph type="title"/>
          </p:nvPr>
        </p:nvSpPr>
        <p:spPr>
          <a:xfrm>
            <a:off x="6411685" y="634946"/>
            <a:ext cx="5127171" cy="1450757"/>
          </a:xfrm>
        </p:spPr>
        <p:txBody>
          <a:bodyPr>
            <a:normAutofit/>
          </a:bodyPr>
          <a:lstStyle/>
          <a:p>
            <a:r>
              <a:rPr lang="en-US" dirty="0"/>
              <a:t>Collecting Dryas</a:t>
            </a:r>
          </a:p>
        </p:txBody>
      </p:sp>
      <p:cxnSp>
        <p:nvCxnSpPr>
          <p:cNvPr id="12" name="Straight Connector 11">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66A699-E690-4F1C-BAE2-9A3360DC1257}"/>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q"/>
            </a:pPr>
            <a:r>
              <a:rPr lang="en-US" b="1" dirty="0"/>
              <a:t> Species</a:t>
            </a:r>
          </a:p>
          <a:p>
            <a:pPr lvl="1">
              <a:buFont typeface="Wingdings" panose="05000000000000000000" pitchFamily="2" charset="2"/>
              <a:buChar char="§"/>
            </a:pPr>
            <a:r>
              <a:rPr lang="en-US" i="1" dirty="0"/>
              <a:t>Dryas alaskensis</a:t>
            </a:r>
          </a:p>
          <a:p>
            <a:pPr lvl="2">
              <a:buFont typeface="Wingdings" panose="05000000000000000000" pitchFamily="2" charset="2"/>
              <a:buChar char="§"/>
            </a:pPr>
            <a:r>
              <a:rPr lang="en-US" dirty="0"/>
              <a:t>Alaskan endemic</a:t>
            </a:r>
          </a:p>
          <a:p>
            <a:pPr lvl="1">
              <a:buFont typeface="Wingdings" panose="05000000000000000000" pitchFamily="2" charset="2"/>
              <a:buChar char="§"/>
            </a:pPr>
            <a:r>
              <a:rPr lang="en-US" i="1" dirty="0"/>
              <a:t>Dryas </a:t>
            </a:r>
            <a:r>
              <a:rPr lang="en-US" i="1" dirty="0" err="1"/>
              <a:t>ajanensis</a:t>
            </a:r>
            <a:r>
              <a:rPr lang="en-US" i="1" dirty="0"/>
              <a:t> </a:t>
            </a:r>
          </a:p>
          <a:p>
            <a:pPr lvl="2">
              <a:buFont typeface="Wingdings" panose="05000000000000000000" pitchFamily="2" charset="2"/>
              <a:buChar char="§"/>
            </a:pPr>
            <a:r>
              <a:rPr lang="en-US" dirty="0"/>
              <a:t>Widespread, often confused with </a:t>
            </a:r>
            <a:r>
              <a:rPr lang="en-US" i="1" dirty="0"/>
              <a:t>Dryas </a:t>
            </a:r>
            <a:r>
              <a:rPr lang="en-US" i="1" dirty="0" err="1"/>
              <a:t>octopetala</a:t>
            </a:r>
            <a:endParaRPr lang="en-US" dirty="0"/>
          </a:p>
          <a:p>
            <a:pPr lvl="1">
              <a:buFont typeface="Wingdings" panose="05000000000000000000" pitchFamily="2" charset="2"/>
              <a:buChar char="§"/>
            </a:pPr>
            <a:r>
              <a:rPr lang="en-US" dirty="0"/>
              <a:t>Hybrids</a:t>
            </a:r>
          </a:p>
          <a:p>
            <a:pPr>
              <a:buFont typeface="Wingdings" panose="05000000000000000000" pitchFamily="2" charset="2"/>
              <a:buChar char="q"/>
            </a:pPr>
            <a:r>
              <a:rPr lang="en-US" dirty="0"/>
              <a:t> </a:t>
            </a:r>
            <a:r>
              <a:rPr lang="en-US" b="1" dirty="0"/>
              <a:t>Six sites</a:t>
            </a:r>
          </a:p>
          <a:p>
            <a:pPr>
              <a:buFont typeface="Wingdings" panose="05000000000000000000" pitchFamily="2" charset="2"/>
              <a:buChar char="q"/>
            </a:pPr>
            <a:r>
              <a:rPr lang="en-US" b="1" dirty="0"/>
              <a:t> Data</a:t>
            </a:r>
          </a:p>
          <a:p>
            <a:pPr lvl="1">
              <a:buFont typeface="Wingdings" panose="05000000000000000000" pitchFamily="2" charset="2"/>
              <a:buChar char="§"/>
            </a:pPr>
            <a:r>
              <a:rPr lang="en-US" dirty="0"/>
              <a:t>DNA</a:t>
            </a:r>
          </a:p>
          <a:p>
            <a:pPr lvl="1">
              <a:buFont typeface="Wingdings" panose="05000000000000000000" pitchFamily="2" charset="2"/>
              <a:buChar char="§"/>
            </a:pPr>
            <a:r>
              <a:rPr lang="en-US" dirty="0"/>
              <a:t>Spectra</a:t>
            </a:r>
          </a:p>
          <a:p>
            <a:pPr lvl="1">
              <a:buFont typeface="Wingdings" panose="05000000000000000000" pitchFamily="2" charset="2"/>
              <a:buChar char="§"/>
            </a:pPr>
            <a:endParaRPr lang="en-US" dirty="0"/>
          </a:p>
        </p:txBody>
      </p:sp>
      <p:sp>
        <p:nvSpPr>
          <p:cNvPr id="14" name="Rectangle 13">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Map&#10;&#10;Description automatically generated">
            <a:extLst>
              <a:ext uri="{FF2B5EF4-FFF2-40B4-BE49-F238E27FC236}">
                <a16:creationId xmlns:a16="http://schemas.microsoft.com/office/drawing/2014/main" id="{11F0F6FE-F0D5-45D0-B55A-8752417BFE51}"/>
              </a:ext>
            </a:extLst>
          </p:cNvPr>
          <p:cNvPicPr>
            <a:picLocks noChangeAspect="1"/>
          </p:cNvPicPr>
          <p:nvPr/>
        </p:nvPicPr>
        <p:blipFill>
          <a:blip r:embed="rId2"/>
          <a:stretch>
            <a:fillRect/>
          </a:stretch>
        </p:blipFill>
        <p:spPr>
          <a:xfrm>
            <a:off x="217178" y="457200"/>
            <a:ext cx="5717092" cy="5548827"/>
          </a:xfrm>
          <a:prstGeom prst="rect">
            <a:avLst/>
          </a:prstGeom>
        </p:spPr>
      </p:pic>
    </p:spTree>
    <p:extLst>
      <p:ext uri="{BB962C8B-B14F-4D97-AF65-F5344CB8AC3E}">
        <p14:creationId xmlns:p14="http://schemas.microsoft.com/office/powerpoint/2010/main" val="392953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A1904-6226-4711-8AD4-074FBBA90A41}"/>
              </a:ext>
            </a:extLst>
          </p:cNvPr>
          <p:cNvSpPr>
            <a:spLocks noGrp="1"/>
          </p:cNvSpPr>
          <p:nvPr>
            <p:ph type="title"/>
          </p:nvPr>
        </p:nvSpPr>
        <p:spPr>
          <a:xfrm>
            <a:off x="7859485" y="634946"/>
            <a:ext cx="3690257" cy="1450757"/>
          </a:xfrm>
        </p:spPr>
        <p:txBody>
          <a:bodyPr>
            <a:normAutofit/>
          </a:bodyPr>
          <a:lstStyle/>
          <a:p>
            <a:r>
              <a:rPr lang="en-US" sz="4400"/>
              <a:t>Six Populations Delimited </a:t>
            </a:r>
          </a:p>
        </p:txBody>
      </p:sp>
      <p:pic>
        <p:nvPicPr>
          <p:cNvPr id="5" name="Picture 4">
            <a:extLst>
              <a:ext uri="{FF2B5EF4-FFF2-40B4-BE49-F238E27FC236}">
                <a16:creationId xmlns:a16="http://schemas.microsoft.com/office/drawing/2014/main" id="{44F56FC6-C5D2-447D-90AB-51D4C9B30FFF}"/>
              </a:ext>
            </a:extLst>
          </p:cNvPr>
          <p:cNvPicPr>
            <a:picLocks noChangeAspect="1"/>
          </p:cNvPicPr>
          <p:nvPr/>
        </p:nvPicPr>
        <p:blipFill>
          <a:blip r:embed="rId2"/>
          <a:stretch>
            <a:fillRect/>
          </a:stretch>
        </p:blipFill>
        <p:spPr>
          <a:xfrm>
            <a:off x="633999" y="1198432"/>
            <a:ext cx="6909801" cy="4197703"/>
          </a:xfrm>
          <a:prstGeom prst="rect">
            <a:avLst/>
          </a:prstGeom>
        </p:spPr>
      </p:pic>
      <p:cxnSp>
        <p:nvCxnSpPr>
          <p:cNvPr id="12" name="Straight Connector 11">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E38516-7B66-4B89-AE87-96EEEA9C1D85}"/>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a:t>
            </a:r>
            <a:r>
              <a:rPr lang="en-US" b="1" dirty="0"/>
              <a:t>Genomic Data</a:t>
            </a:r>
          </a:p>
          <a:p>
            <a:pPr>
              <a:buFont typeface="Wingdings" panose="05000000000000000000" pitchFamily="2" charset="2"/>
              <a:buChar char="q"/>
            </a:pPr>
            <a:r>
              <a:rPr lang="en-US" b="1" dirty="0"/>
              <a:t> Population delimitation</a:t>
            </a:r>
          </a:p>
          <a:p>
            <a:pPr lvl="1">
              <a:buFont typeface="Wingdings" panose="05000000000000000000" pitchFamily="2" charset="2"/>
              <a:buChar char="§"/>
            </a:pPr>
            <a:r>
              <a:rPr lang="en-US" dirty="0"/>
              <a:t>STRUCTURE</a:t>
            </a:r>
          </a:p>
          <a:p>
            <a:pPr lvl="1">
              <a:buFont typeface="Wingdings" panose="05000000000000000000" pitchFamily="2" charset="2"/>
              <a:buChar char="§"/>
            </a:pPr>
            <a:r>
              <a:rPr lang="en-US" dirty="0"/>
              <a:t>PCA</a:t>
            </a:r>
          </a:p>
          <a:p>
            <a:pPr marL="201168" lvl="1" indent="0">
              <a:buNone/>
            </a:pPr>
            <a:endParaRPr lang="en-US" dirty="0"/>
          </a:p>
        </p:txBody>
      </p:sp>
      <p:sp>
        <p:nvSpPr>
          <p:cNvPr id="14" name="Rectangle 13">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Dawson M White">
            <a:extLst>
              <a:ext uri="{FF2B5EF4-FFF2-40B4-BE49-F238E27FC236}">
                <a16:creationId xmlns:a16="http://schemas.microsoft.com/office/drawing/2014/main" id="{6BA97113-2CBF-4FC2-AD2B-FAFD907FE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951"/>
          <a:stretch/>
        </p:blipFill>
        <p:spPr bwMode="auto">
          <a:xfrm>
            <a:off x="10524931" y="4169843"/>
            <a:ext cx="1539908" cy="205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926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C1732-19F4-4BA6-A50C-A7D60CB37124}"/>
              </a:ext>
            </a:extLst>
          </p:cNvPr>
          <p:cNvSpPr>
            <a:spLocks noGrp="1"/>
          </p:cNvSpPr>
          <p:nvPr>
            <p:ph type="title"/>
          </p:nvPr>
        </p:nvSpPr>
        <p:spPr>
          <a:xfrm>
            <a:off x="6411685" y="634946"/>
            <a:ext cx="5127171" cy="1450757"/>
          </a:xfrm>
        </p:spPr>
        <p:txBody>
          <a:bodyPr>
            <a:normAutofit/>
          </a:bodyPr>
          <a:lstStyle/>
          <a:p>
            <a:r>
              <a:rPr lang="en-US" sz="4100"/>
              <a:t>Species and Populations Predicted from Spectra</a:t>
            </a:r>
          </a:p>
        </p:txBody>
      </p:sp>
      <p:cxnSp>
        <p:nvCxnSpPr>
          <p:cNvPr id="14" name="Straight Connector 13">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2BEF2986-7CC0-44B0-8F3D-9211A35F104F}"/>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q"/>
            </a:pPr>
            <a:r>
              <a:rPr lang="en-US" dirty="0"/>
              <a:t> </a:t>
            </a:r>
            <a:r>
              <a:rPr lang="en-US" b="1" dirty="0"/>
              <a:t>Methods</a:t>
            </a:r>
          </a:p>
          <a:p>
            <a:pPr lvl="1">
              <a:buFont typeface="Wingdings" panose="05000000000000000000" pitchFamily="2" charset="2"/>
              <a:buChar char="§"/>
            </a:pPr>
            <a:r>
              <a:rPr lang="en-US" b="1" dirty="0"/>
              <a:t> </a:t>
            </a:r>
            <a:r>
              <a:rPr lang="en-US" dirty="0"/>
              <a:t>Partial Least Squares Discriminant Analysis (PLS-DA)</a:t>
            </a:r>
          </a:p>
          <a:p>
            <a:pPr>
              <a:buFont typeface="Wingdings" panose="05000000000000000000" pitchFamily="2" charset="2"/>
              <a:buChar char="q"/>
            </a:pPr>
            <a:r>
              <a:rPr lang="en-US" b="1" dirty="0"/>
              <a:t> Prediction Species</a:t>
            </a:r>
          </a:p>
          <a:p>
            <a:pPr lvl="1">
              <a:buFont typeface="Wingdings" panose="05000000000000000000" pitchFamily="2" charset="2"/>
              <a:buChar char="§"/>
            </a:pPr>
            <a:r>
              <a:rPr lang="en-US" dirty="0"/>
              <a:t>With hybrids: 92.9% accuracy</a:t>
            </a:r>
          </a:p>
          <a:p>
            <a:pPr lvl="1">
              <a:buFont typeface="Wingdings" panose="05000000000000000000" pitchFamily="2" charset="2"/>
              <a:buChar char="§"/>
            </a:pPr>
            <a:r>
              <a:rPr lang="en-US" dirty="0"/>
              <a:t>Without hybrids: 99.7% accuracy</a:t>
            </a:r>
          </a:p>
          <a:p>
            <a:pPr>
              <a:buFont typeface="Wingdings" panose="05000000000000000000" pitchFamily="2" charset="2"/>
              <a:buChar char="q"/>
            </a:pPr>
            <a:r>
              <a:rPr lang="en-US" dirty="0"/>
              <a:t> </a:t>
            </a:r>
            <a:r>
              <a:rPr lang="en-US" b="1" dirty="0"/>
              <a:t>Predicting Populations</a:t>
            </a:r>
          </a:p>
          <a:p>
            <a:pPr lvl="1">
              <a:buFont typeface="Wingdings" panose="05000000000000000000" pitchFamily="2" charset="2"/>
              <a:buChar char="§"/>
            </a:pPr>
            <a:r>
              <a:rPr lang="en-US" dirty="0"/>
              <a:t>98.9% accuracy </a:t>
            </a:r>
          </a:p>
        </p:txBody>
      </p:sp>
      <p:sp>
        <p:nvSpPr>
          <p:cNvPr id="16" name="Rectangle 15">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Chart, diagram&#10;&#10;Description automatically generated">
            <a:extLst>
              <a:ext uri="{FF2B5EF4-FFF2-40B4-BE49-F238E27FC236}">
                <a16:creationId xmlns:a16="http://schemas.microsoft.com/office/drawing/2014/main" id="{A5D3BFE4-2515-465A-BDA7-50D683DC68E1}"/>
              </a:ext>
            </a:extLst>
          </p:cNvPr>
          <p:cNvPicPr>
            <a:picLocks noChangeAspect="1"/>
          </p:cNvPicPr>
          <p:nvPr/>
        </p:nvPicPr>
        <p:blipFill>
          <a:blip r:embed="rId3"/>
          <a:stretch>
            <a:fillRect/>
          </a:stretch>
        </p:blipFill>
        <p:spPr>
          <a:xfrm>
            <a:off x="257164" y="451814"/>
            <a:ext cx="5897356" cy="5133278"/>
          </a:xfrm>
          <a:prstGeom prst="rect">
            <a:avLst/>
          </a:prstGeom>
        </p:spPr>
      </p:pic>
    </p:spTree>
    <p:extLst>
      <p:ext uri="{BB962C8B-B14F-4D97-AF65-F5344CB8AC3E}">
        <p14:creationId xmlns:p14="http://schemas.microsoft.com/office/powerpoint/2010/main" val="1978869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AD4E35D-A118-48D3-A2D3-3CEE5A0C7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4DF04-2858-4E6C-91FA-DFF0C4694E13}"/>
              </a:ext>
            </a:extLst>
          </p:cNvPr>
          <p:cNvSpPr>
            <a:spLocks noGrp="1"/>
          </p:cNvSpPr>
          <p:nvPr>
            <p:ph type="title"/>
          </p:nvPr>
        </p:nvSpPr>
        <p:spPr>
          <a:xfrm>
            <a:off x="5144679" y="634946"/>
            <a:ext cx="6405063" cy="1450757"/>
          </a:xfrm>
        </p:spPr>
        <p:txBody>
          <a:bodyPr>
            <a:normAutofit/>
          </a:bodyPr>
          <a:lstStyle/>
          <a:p>
            <a:r>
              <a:rPr lang="en-US"/>
              <a:t>Ancestry Predicted from Spectra</a:t>
            </a:r>
          </a:p>
        </p:txBody>
      </p:sp>
      <p:pic>
        <p:nvPicPr>
          <p:cNvPr id="8" name="Picture 7">
            <a:extLst>
              <a:ext uri="{FF2B5EF4-FFF2-40B4-BE49-F238E27FC236}">
                <a16:creationId xmlns:a16="http://schemas.microsoft.com/office/drawing/2014/main" id="{C93F6855-30D5-4E06-B345-C92DC4794A68}"/>
              </a:ext>
            </a:extLst>
          </p:cNvPr>
          <p:cNvPicPr>
            <a:picLocks noChangeAspect="1"/>
          </p:cNvPicPr>
          <p:nvPr/>
        </p:nvPicPr>
        <p:blipFill>
          <a:blip r:embed="rId3"/>
          <a:stretch>
            <a:fillRect/>
          </a:stretch>
        </p:blipFill>
        <p:spPr>
          <a:xfrm>
            <a:off x="151409" y="4712275"/>
            <a:ext cx="4244321" cy="1655284"/>
          </a:xfrm>
          <a:prstGeom prst="rect">
            <a:avLst/>
          </a:prstGeom>
        </p:spPr>
      </p:pic>
      <p:cxnSp>
        <p:nvCxnSpPr>
          <p:cNvPr id="25" name="Straight Connector 24">
            <a:extLst>
              <a:ext uri="{FF2B5EF4-FFF2-40B4-BE49-F238E27FC236}">
                <a16:creationId xmlns:a16="http://schemas.microsoft.com/office/drawing/2014/main" id="{8A1FC8F0-6475-4788-9B10-7CF183FC5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hart&#10;&#10;Description automatically generated">
            <a:extLst>
              <a:ext uri="{FF2B5EF4-FFF2-40B4-BE49-F238E27FC236}">
                <a16:creationId xmlns:a16="http://schemas.microsoft.com/office/drawing/2014/main" id="{A40853E1-A7F6-41E0-BA03-7F06FCF1EC59}"/>
              </a:ext>
            </a:extLst>
          </p:cNvPr>
          <p:cNvPicPr>
            <a:picLocks noChangeAspect="1"/>
          </p:cNvPicPr>
          <p:nvPr/>
        </p:nvPicPr>
        <p:blipFill>
          <a:blip r:embed="rId4"/>
          <a:stretch>
            <a:fillRect/>
          </a:stretch>
        </p:blipFill>
        <p:spPr>
          <a:xfrm>
            <a:off x="151409" y="220051"/>
            <a:ext cx="4244321" cy="4276392"/>
          </a:xfrm>
          <a:prstGeom prst="rect">
            <a:avLst/>
          </a:prstGeom>
        </p:spPr>
      </p:pic>
      <p:sp>
        <p:nvSpPr>
          <p:cNvPr id="9" name="Content Placeholder 8">
            <a:extLst>
              <a:ext uri="{FF2B5EF4-FFF2-40B4-BE49-F238E27FC236}">
                <a16:creationId xmlns:a16="http://schemas.microsoft.com/office/drawing/2014/main" id="{AE5D6B8C-076D-4068-879C-B8612D9E9C92}"/>
              </a:ext>
            </a:extLst>
          </p:cNvPr>
          <p:cNvSpPr>
            <a:spLocks noGrp="1"/>
          </p:cNvSpPr>
          <p:nvPr>
            <p:ph idx="1"/>
          </p:nvPr>
        </p:nvSpPr>
        <p:spPr>
          <a:xfrm>
            <a:off x="5144679" y="2198914"/>
            <a:ext cx="6405063" cy="3670180"/>
          </a:xfrm>
        </p:spPr>
        <p:txBody>
          <a:bodyPr>
            <a:normAutofit/>
          </a:bodyPr>
          <a:lstStyle/>
          <a:p>
            <a:pPr>
              <a:buFont typeface="Wingdings" panose="05000000000000000000" pitchFamily="2" charset="2"/>
              <a:buChar char="q"/>
            </a:pPr>
            <a:r>
              <a:rPr lang="en-US" dirty="0"/>
              <a:t> </a:t>
            </a:r>
            <a:r>
              <a:rPr lang="en-US" b="1" dirty="0"/>
              <a:t>Methods</a:t>
            </a:r>
          </a:p>
          <a:p>
            <a:pPr lvl="1">
              <a:buFont typeface="Wingdings" panose="05000000000000000000" pitchFamily="2" charset="2"/>
              <a:buChar char="§"/>
            </a:pPr>
            <a:r>
              <a:rPr lang="en-US" dirty="0"/>
              <a:t>PLS Beta Regression</a:t>
            </a:r>
          </a:p>
          <a:p>
            <a:pPr>
              <a:buFont typeface="Wingdings" panose="05000000000000000000" pitchFamily="2" charset="2"/>
              <a:buChar char="q"/>
            </a:pPr>
            <a:r>
              <a:rPr lang="en-US" dirty="0"/>
              <a:t> </a:t>
            </a:r>
            <a:r>
              <a:rPr lang="en-US" b="1" dirty="0"/>
              <a:t>Results</a:t>
            </a:r>
          </a:p>
          <a:p>
            <a:pPr lvl="1">
              <a:buFont typeface="Wingdings" panose="05000000000000000000" pitchFamily="2" charset="2"/>
              <a:buChar char="§"/>
            </a:pPr>
            <a:r>
              <a:rPr lang="en-US" dirty="0"/>
              <a:t>r-squared = 0.91</a:t>
            </a:r>
          </a:p>
          <a:p>
            <a:pPr lvl="1">
              <a:buFont typeface="Wingdings" panose="05000000000000000000" pitchFamily="2" charset="2"/>
              <a:buChar char="§"/>
            </a:pPr>
            <a:r>
              <a:rPr lang="en-US" dirty="0"/>
              <a:t>RMSE = 0.13</a:t>
            </a:r>
          </a:p>
          <a:p>
            <a:pPr>
              <a:buFont typeface="Wingdings" panose="05000000000000000000" pitchFamily="2" charset="2"/>
              <a:buChar char="q"/>
            </a:pPr>
            <a:r>
              <a:rPr lang="en-US" dirty="0"/>
              <a:t> </a:t>
            </a:r>
            <a:r>
              <a:rPr lang="en-US" b="1" dirty="0"/>
              <a:t>Significant phylogenetic signal for all wavelengths</a:t>
            </a:r>
          </a:p>
          <a:p>
            <a:pPr lvl="1">
              <a:buFont typeface="Wingdings" panose="05000000000000000000" pitchFamily="2" charset="2"/>
              <a:buChar char="§"/>
            </a:pPr>
            <a:r>
              <a:rPr lang="en-US" dirty="0"/>
              <a:t>Blomberg’s K = 0.4 to 1.3</a:t>
            </a:r>
          </a:p>
          <a:p>
            <a:pPr lvl="1">
              <a:buFont typeface="Wingdings" panose="05000000000000000000" pitchFamily="2" charset="2"/>
              <a:buChar char="§"/>
            </a:pPr>
            <a:r>
              <a:rPr lang="en-US" dirty="0"/>
              <a:t>p = 0.002</a:t>
            </a:r>
          </a:p>
        </p:txBody>
      </p:sp>
      <p:sp>
        <p:nvSpPr>
          <p:cNvPr id="27" name="Rectangle 26">
            <a:extLst>
              <a:ext uri="{FF2B5EF4-FFF2-40B4-BE49-F238E27FC236}">
                <a16:creationId xmlns:a16="http://schemas.microsoft.com/office/drawing/2014/main" id="{30F84B10-5D81-46AE-920D-E07497CDB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F68DC746-DF72-4A62-B759-311531016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1756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1CB8C-F863-46F8-8666-73E8A120DA10}"/>
              </a:ext>
            </a:extLst>
          </p:cNvPr>
          <p:cNvSpPr>
            <a:spLocks noGrp="1"/>
          </p:cNvSpPr>
          <p:nvPr>
            <p:ph type="title"/>
          </p:nvPr>
        </p:nvSpPr>
        <p:spPr>
          <a:xfrm>
            <a:off x="7859485" y="634946"/>
            <a:ext cx="3690257" cy="1450757"/>
          </a:xfrm>
        </p:spPr>
        <p:txBody>
          <a:bodyPr>
            <a:normAutofit/>
          </a:bodyPr>
          <a:lstStyle/>
          <a:p>
            <a:r>
              <a:rPr lang="en-US"/>
              <a:t>Hybrids</a:t>
            </a:r>
            <a:endParaRPr lang="en-US" dirty="0"/>
          </a:p>
        </p:txBody>
      </p:sp>
      <p:pic>
        <p:nvPicPr>
          <p:cNvPr id="7" name="Picture 6" descr="Chart&#10;&#10;Description automatically generated">
            <a:extLst>
              <a:ext uri="{FF2B5EF4-FFF2-40B4-BE49-F238E27FC236}">
                <a16:creationId xmlns:a16="http://schemas.microsoft.com/office/drawing/2014/main" id="{97BFF9EC-CB8E-47EF-A238-8A95D2955765}"/>
              </a:ext>
            </a:extLst>
          </p:cNvPr>
          <p:cNvPicPr>
            <a:picLocks noChangeAspect="1"/>
          </p:cNvPicPr>
          <p:nvPr/>
        </p:nvPicPr>
        <p:blipFill>
          <a:blip r:embed="rId3"/>
          <a:stretch>
            <a:fillRect/>
          </a:stretch>
        </p:blipFill>
        <p:spPr>
          <a:xfrm>
            <a:off x="633999" y="1127592"/>
            <a:ext cx="6909801" cy="4339384"/>
          </a:xfrm>
          <a:prstGeom prst="rect">
            <a:avLst/>
          </a:prstGeom>
        </p:spPr>
      </p:pic>
      <p:cxnSp>
        <p:nvCxnSpPr>
          <p:cNvPr id="14" name="Straight Connector 13">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18D427-55ED-47D2-8EC3-0CAFB7386860}"/>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Did show higher trait variability than parent species</a:t>
            </a:r>
          </a:p>
          <a:p>
            <a:pPr>
              <a:buFont typeface="Wingdings" panose="05000000000000000000" pitchFamily="2" charset="2"/>
              <a:buChar char="q"/>
            </a:pPr>
            <a:r>
              <a:rPr lang="en-US" dirty="0"/>
              <a:t> Still identified quite well (80% accuracy)</a:t>
            </a:r>
          </a:p>
          <a:p>
            <a:pPr lvl="1">
              <a:buFont typeface="Wingdings" panose="05000000000000000000" pitchFamily="2" charset="2"/>
              <a:buChar char="q"/>
            </a:pPr>
            <a:endParaRPr lang="en-US" dirty="0"/>
          </a:p>
        </p:txBody>
      </p:sp>
      <p:sp>
        <p:nvSpPr>
          <p:cNvPr id="16" name="Rectangle 15">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4197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671E6-3943-4AB5-AB38-08DAE5B7D17C}"/>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5100" dirty="0">
                <a:solidFill>
                  <a:schemeClr val="tx2"/>
                </a:solidFill>
              </a:rPr>
              <a:t>Fine-scale diversity is captured by spectra and should be considered going forward.</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DA322D29-92B9-45CB-8294-31723A2377F3}"/>
              </a:ext>
            </a:extLst>
          </p:cNvPr>
          <p:cNvSpPr txBox="1"/>
          <p:nvPr/>
        </p:nvSpPr>
        <p:spPr>
          <a:xfrm>
            <a:off x="766023" y="2598003"/>
            <a:ext cx="2969132" cy="830997"/>
          </a:xfrm>
          <a:prstGeom prst="rect">
            <a:avLst/>
          </a:prstGeom>
          <a:noFill/>
        </p:spPr>
        <p:txBody>
          <a:bodyPr wrap="square" rtlCol="0">
            <a:spAutoFit/>
          </a:bodyPr>
          <a:lstStyle/>
          <a:p>
            <a:r>
              <a:rPr lang="en-US" sz="4800" dirty="0">
                <a:solidFill>
                  <a:srgbClr val="92D050"/>
                </a:solidFill>
              </a:rPr>
              <a:t>Conclusion</a:t>
            </a:r>
          </a:p>
        </p:txBody>
      </p:sp>
    </p:spTree>
    <p:extLst>
      <p:ext uri="{BB962C8B-B14F-4D97-AF65-F5344CB8AC3E}">
        <p14:creationId xmlns:p14="http://schemas.microsoft.com/office/powerpoint/2010/main" val="10706575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DA99D4F-58E3-4C91-B155-D30384BE71D1}"/>
              </a:ext>
            </a:extLst>
          </p:cNvPr>
          <p:cNvGrpSpPr/>
          <p:nvPr/>
        </p:nvGrpSpPr>
        <p:grpSpPr>
          <a:xfrm>
            <a:off x="2587272" y="801793"/>
            <a:ext cx="7017455" cy="5273056"/>
            <a:chOff x="1520825" y="0"/>
            <a:chExt cx="9150350" cy="6875756"/>
          </a:xfrm>
        </p:grpSpPr>
        <p:pic>
          <p:nvPicPr>
            <p:cNvPr id="1026" name="Picture 2" descr="Diverse forests are stronger against drought">
              <a:extLst>
                <a:ext uri="{FF2B5EF4-FFF2-40B4-BE49-F238E27FC236}">
                  <a16:creationId xmlns:a16="http://schemas.microsoft.com/office/drawing/2014/main" id="{6A2FACE5-6CD4-48C3-B2F1-3508338D2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5" y="0"/>
              <a:ext cx="9150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B420C4-74C8-4535-AE1E-22DA6D56CB7B}"/>
                </a:ext>
              </a:extLst>
            </p:cNvPr>
            <p:cNvSpPr txBox="1"/>
            <p:nvPr/>
          </p:nvSpPr>
          <p:spPr>
            <a:xfrm>
              <a:off x="9587884" y="6621840"/>
              <a:ext cx="1083291" cy="253916"/>
            </a:xfrm>
            <a:prstGeom prst="rect">
              <a:avLst/>
            </a:prstGeom>
            <a:noFill/>
          </p:spPr>
          <p:txBody>
            <a:bodyPr wrap="square" rtlCol="0">
              <a:normAutofit fontScale="92500"/>
            </a:bodyPr>
            <a:lstStyle/>
            <a:p>
              <a:pPr>
                <a:lnSpc>
                  <a:spcPct val="90000"/>
                </a:lnSpc>
                <a:spcAft>
                  <a:spcPts val="600"/>
                </a:spcAft>
              </a:pPr>
              <a:r>
                <a:rPr lang="en-US" sz="800" dirty="0">
                  <a:solidFill>
                    <a:schemeClr val="bg1"/>
                  </a:solidFill>
                </a:rPr>
                <a:t>Dennis Buchner</a:t>
              </a:r>
            </a:p>
          </p:txBody>
        </p:sp>
      </p:grpSp>
      <p:cxnSp>
        <p:nvCxnSpPr>
          <p:cNvPr id="9" name="Straight Arrow Connector 8">
            <a:extLst>
              <a:ext uri="{FF2B5EF4-FFF2-40B4-BE49-F238E27FC236}">
                <a16:creationId xmlns:a16="http://schemas.microsoft.com/office/drawing/2014/main" id="{2DBEC4BC-AEBE-4D46-A7ED-67417824B5E8}"/>
              </a:ext>
            </a:extLst>
          </p:cNvPr>
          <p:cNvCxnSpPr>
            <a:cxnSpLocks/>
            <a:stCxn id="17" idx="3"/>
          </p:cNvCxnSpPr>
          <p:nvPr/>
        </p:nvCxnSpPr>
        <p:spPr>
          <a:xfrm>
            <a:off x="2472094" y="2781209"/>
            <a:ext cx="2348481" cy="111091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81962CBB-A38A-4FEC-930D-4AA34A5BAF98}"/>
              </a:ext>
            </a:extLst>
          </p:cNvPr>
          <p:cNvCxnSpPr>
            <a:cxnSpLocks/>
            <a:stCxn id="33" idx="3"/>
          </p:cNvCxnSpPr>
          <p:nvPr/>
        </p:nvCxnSpPr>
        <p:spPr>
          <a:xfrm>
            <a:off x="2110260" y="4361730"/>
            <a:ext cx="2195410" cy="66401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4D3D60AF-14CD-4E0B-99C9-D6E77171FC14}"/>
              </a:ext>
            </a:extLst>
          </p:cNvPr>
          <p:cNvCxnSpPr>
            <a:cxnSpLocks/>
            <a:stCxn id="38" idx="1"/>
          </p:cNvCxnSpPr>
          <p:nvPr/>
        </p:nvCxnSpPr>
        <p:spPr>
          <a:xfrm flipH="1">
            <a:off x="7529020" y="4546396"/>
            <a:ext cx="2286366" cy="66401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C1B4461E-31B5-4D76-AB62-9AE729947D2D}"/>
              </a:ext>
            </a:extLst>
          </p:cNvPr>
          <p:cNvCxnSpPr>
            <a:cxnSpLocks/>
            <a:stCxn id="36" idx="1"/>
          </p:cNvCxnSpPr>
          <p:nvPr/>
        </p:nvCxnSpPr>
        <p:spPr>
          <a:xfrm flipH="1">
            <a:off x="8362765" y="1367894"/>
            <a:ext cx="1549008" cy="59221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2726FE2B-3FB2-4109-B582-E1B830D9BDDE}"/>
              </a:ext>
            </a:extLst>
          </p:cNvPr>
          <p:cNvSpPr txBox="1"/>
          <p:nvPr/>
        </p:nvSpPr>
        <p:spPr>
          <a:xfrm>
            <a:off x="785336" y="2596543"/>
            <a:ext cx="1686758" cy="369332"/>
          </a:xfrm>
          <a:prstGeom prst="rect">
            <a:avLst/>
          </a:prstGeom>
          <a:noFill/>
        </p:spPr>
        <p:txBody>
          <a:bodyPr wrap="square" rtlCol="0">
            <a:spAutoFit/>
          </a:bodyPr>
          <a:lstStyle/>
          <a:p>
            <a:r>
              <a:rPr lang="en-US" dirty="0"/>
              <a:t>Erosion control</a:t>
            </a:r>
          </a:p>
        </p:txBody>
      </p:sp>
      <p:sp>
        <p:nvSpPr>
          <p:cNvPr id="33" name="TextBox 32">
            <a:extLst>
              <a:ext uri="{FF2B5EF4-FFF2-40B4-BE49-F238E27FC236}">
                <a16:creationId xmlns:a16="http://schemas.microsoft.com/office/drawing/2014/main" id="{09739485-1DB7-45A9-B261-F1A41F1241FD}"/>
              </a:ext>
            </a:extLst>
          </p:cNvPr>
          <p:cNvSpPr txBox="1"/>
          <p:nvPr/>
        </p:nvSpPr>
        <p:spPr>
          <a:xfrm>
            <a:off x="774053" y="4177064"/>
            <a:ext cx="1336207" cy="369332"/>
          </a:xfrm>
          <a:prstGeom prst="rect">
            <a:avLst/>
          </a:prstGeom>
          <a:noFill/>
        </p:spPr>
        <p:txBody>
          <a:bodyPr wrap="square" rtlCol="0">
            <a:spAutoFit/>
          </a:bodyPr>
          <a:lstStyle/>
          <a:p>
            <a:r>
              <a:rPr lang="en-US" dirty="0"/>
              <a:t>Clean water</a:t>
            </a:r>
          </a:p>
        </p:txBody>
      </p:sp>
      <p:sp>
        <p:nvSpPr>
          <p:cNvPr id="36" name="TextBox 35">
            <a:extLst>
              <a:ext uri="{FF2B5EF4-FFF2-40B4-BE49-F238E27FC236}">
                <a16:creationId xmlns:a16="http://schemas.microsoft.com/office/drawing/2014/main" id="{A7FE37CD-2304-49D3-AE0C-8EBF01777C8F}"/>
              </a:ext>
            </a:extLst>
          </p:cNvPr>
          <p:cNvSpPr txBox="1"/>
          <p:nvPr/>
        </p:nvSpPr>
        <p:spPr>
          <a:xfrm>
            <a:off x="9911773" y="1183228"/>
            <a:ext cx="1686758" cy="369332"/>
          </a:xfrm>
          <a:prstGeom prst="rect">
            <a:avLst/>
          </a:prstGeom>
          <a:noFill/>
        </p:spPr>
        <p:txBody>
          <a:bodyPr wrap="square" rtlCol="0">
            <a:spAutoFit/>
          </a:bodyPr>
          <a:lstStyle/>
          <a:p>
            <a:r>
              <a:rPr lang="en-US" dirty="0"/>
              <a:t>Carbon fixation</a:t>
            </a:r>
          </a:p>
        </p:txBody>
      </p:sp>
      <p:sp>
        <p:nvSpPr>
          <p:cNvPr id="38" name="TextBox 37">
            <a:extLst>
              <a:ext uri="{FF2B5EF4-FFF2-40B4-BE49-F238E27FC236}">
                <a16:creationId xmlns:a16="http://schemas.microsoft.com/office/drawing/2014/main" id="{44568624-91CD-4D2E-B63D-216AE71CFBBF}"/>
              </a:ext>
            </a:extLst>
          </p:cNvPr>
          <p:cNvSpPr txBox="1"/>
          <p:nvPr/>
        </p:nvSpPr>
        <p:spPr>
          <a:xfrm>
            <a:off x="9815386" y="4361730"/>
            <a:ext cx="1686758" cy="369332"/>
          </a:xfrm>
          <a:prstGeom prst="rect">
            <a:avLst/>
          </a:prstGeom>
          <a:noFill/>
        </p:spPr>
        <p:txBody>
          <a:bodyPr wrap="square" rtlCol="0">
            <a:spAutoFit/>
          </a:bodyPr>
          <a:lstStyle/>
          <a:p>
            <a:r>
              <a:rPr lang="en-US" dirty="0"/>
              <a:t>Nutrient cycling</a:t>
            </a:r>
          </a:p>
        </p:txBody>
      </p:sp>
      <p:grpSp>
        <p:nvGrpSpPr>
          <p:cNvPr id="50" name="Group 49">
            <a:extLst>
              <a:ext uri="{FF2B5EF4-FFF2-40B4-BE49-F238E27FC236}">
                <a16:creationId xmlns:a16="http://schemas.microsoft.com/office/drawing/2014/main" id="{5C247544-B660-4821-B29C-E9DEC74CEE21}"/>
              </a:ext>
            </a:extLst>
          </p:cNvPr>
          <p:cNvGrpSpPr/>
          <p:nvPr/>
        </p:nvGrpSpPr>
        <p:grpSpPr>
          <a:xfrm>
            <a:off x="7107665" y="1775994"/>
            <a:ext cx="1666280" cy="914400"/>
            <a:chOff x="6689927" y="1552560"/>
            <a:chExt cx="1666280" cy="914400"/>
          </a:xfrm>
        </p:grpSpPr>
        <p:pic>
          <p:nvPicPr>
            <p:cNvPr id="48" name="Graphic 47" descr="Arrow circle with solid fill">
              <a:extLst>
                <a:ext uri="{FF2B5EF4-FFF2-40B4-BE49-F238E27FC236}">
                  <a16:creationId xmlns:a16="http://schemas.microsoft.com/office/drawing/2014/main" id="{2B72F0D8-AB0C-40C4-A99A-8B9869D49C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3576" y="1552560"/>
              <a:ext cx="914400" cy="914400"/>
            </a:xfrm>
            <a:prstGeom prst="rect">
              <a:avLst/>
            </a:prstGeom>
          </p:spPr>
        </p:pic>
        <p:sp>
          <p:nvSpPr>
            <p:cNvPr id="49" name="TextBox 48">
              <a:extLst>
                <a:ext uri="{FF2B5EF4-FFF2-40B4-BE49-F238E27FC236}">
                  <a16:creationId xmlns:a16="http://schemas.microsoft.com/office/drawing/2014/main" id="{634C4DB2-A921-4A03-84D7-39567B9FEAC2}"/>
                </a:ext>
              </a:extLst>
            </p:cNvPr>
            <p:cNvSpPr txBox="1"/>
            <p:nvPr/>
          </p:nvSpPr>
          <p:spPr>
            <a:xfrm>
              <a:off x="6689927" y="1825094"/>
              <a:ext cx="470517" cy="369332"/>
            </a:xfrm>
            <a:prstGeom prst="rect">
              <a:avLst/>
            </a:prstGeom>
            <a:noFill/>
          </p:spPr>
          <p:txBody>
            <a:bodyPr wrap="square" rtlCol="0">
              <a:spAutoFit/>
            </a:bodyPr>
            <a:lstStyle/>
            <a:p>
              <a:r>
                <a:rPr lang="en-US" dirty="0">
                  <a:solidFill>
                    <a:schemeClr val="accent6"/>
                  </a:solidFill>
                </a:rPr>
                <a:t>O</a:t>
              </a:r>
              <a:r>
                <a:rPr lang="en-US" baseline="-25000" dirty="0">
                  <a:solidFill>
                    <a:schemeClr val="accent6"/>
                  </a:solidFill>
                </a:rPr>
                <a:t>2</a:t>
              </a:r>
            </a:p>
          </p:txBody>
        </p:sp>
        <p:sp>
          <p:nvSpPr>
            <p:cNvPr id="60" name="TextBox 59">
              <a:extLst>
                <a:ext uri="{FF2B5EF4-FFF2-40B4-BE49-F238E27FC236}">
                  <a16:creationId xmlns:a16="http://schemas.microsoft.com/office/drawing/2014/main" id="{11D1911D-2870-446A-B583-AEAAE03C0D9C}"/>
                </a:ext>
              </a:extLst>
            </p:cNvPr>
            <p:cNvSpPr txBox="1"/>
            <p:nvPr/>
          </p:nvSpPr>
          <p:spPr>
            <a:xfrm>
              <a:off x="7662145" y="1825094"/>
              <a:ext cx="694062" cy="369332"/>
            </a:xfrm>
            <a:prstGeom prst="rect">
              <a:avLst/>
            </a:prstGeom>
            <a:noFill/>
          </p:spPr>
          <p:txBody>
            <a:bodyPr wrap="square" rtlCol="0">
              <a:spAutoFit/>
            </a:bodyPr>
            <a:lstStyle/>
            <a:p>
              <a:r>
                <a:rPr lang="en-US" dirty="0">
                  <a:solidFill>
                    <a:schemeClr val="accent6"/>
                  </a:solidFill>
                </a:rPr>
                <a:t>CO</a:t>
              </a:r>
              <a:r>
                <a:rPr lang="en-US" baseline="-25000" dirty="0">
                  <a:solidFill>
                    <a:schemeClr val="accent6"/>
                  </a:solidFill>
                </a:rPr>
                <a:t>2</a:t>
              </a:r>
            </a:p>
          </p:txBody>
        </p:sp>
      </p:grpSp>
    </p:spTree>
    <p:extLst>
      <p:ext uri="{BB962C8B-B14F-4D97-AF65-F5344CB8AC3E}">
        <p14:creationId xmlns:p14="http://schemas.microsoft.com/office/powerpoint/2010/main" val="74520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6"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74E0FE-D9BD-4645-BD13-F88C695E854D}"/>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Outline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2">
            <a:extLst>
              <a:ext uri="{FF2B5EF4-FFF2-40B4-BE49-F238E27FC236}">
                <a16:creationId xmlns:a16="http://schemas.microsoft.com/office/drawing/2014/main" id="{18F792BB-3C6B-4A37-84EF-293702B020FC}"/>
              </a:ext>
            </a:extLst>
          </p:cNvPr>
          <p:cNvSpPr>
            <a:spLocks noGrp="1"/>
          </p:cNvSpPr>
          <p:nvPr>
            <p:ph idx="1"/>
          </p:nvPr>
        </p:nvSpPr>
        <p:spPr>
          <a:xfrm>
            <a:off x="4742016" y="605896"/>
            <a:ext cx="6413663" cy="5646208"/>
          </a:xfrm>
        </p:spPr>
        <p:txBody>
          <a:bodyPr anchor="ctr">
            <a:normAutofit/>
          </a:bodyPr>
          <a:lstStyle/>
          <a:p>
            <a:pPr marL="457200" indent="-457200">
              <a:buFont typeface="+mj-lt"/>
              <a:buAutoNum type="arabicParenR"/>
            </a:pPr>
            <a:r>
              <a:rPr lang="en-US" dirty="0"/>
              <a:t>Detecting fine-scale diversity</a:t>
            </a:r>
          </a:p>
          <a:p>
            <a:pPr marL="749808" lvl="1" indent="-457200"/>
            <a:r>
              <a:rPr lang="en-US" dirty="0"/>
              <a:t>Chapter 1</a:t>
            </a:r>
          </a:p>
          <a:p>
            <a:pPr marL="457200" indent="-457200">
              <a:buFont typeface="+mj-lt"/>
              <a:buAutoNum type="arabicParenR"/>
            </a:pPr>
            <a:r>
              <a:rPr lang="en-US" b="1" dirty="0"/>
              <a:t>Expanding lichen spectral libraries using herbaria</a:t>
            </a:r>
          </a:p>
          <a:p>
            <a:pPr marL="749808" lvl="1" indent="-457200"/>
            <a:r>
              <a:rPr lang="en-US" b="1" dirty="0">
                <a:solidFill>
                  <a:schemeClr val="tx1">
                    <a:lumMod val="85000"/>
                    <a:lumOff val="15000"/>
                  </a:schemeClr>
                </a:solidFill>
              </a:rPr>
              <a:t>Chapter 2</a:t>
            </a:r>
          </a:p>
          <a:p>
            <a:pPr marL="0" indent="0">
              <a:buNone/>
            </a:pPr>
            <a:endParaRPr lang="en-US" dirty="0"/>
          </a:p>
        </p:txBody>
      </p:sp>
    </p:spTree>
    <p:extLst>
      <p:ext uri="{BB962C8B-B14F-4D97-AF65-F5344CB8AC3E}">
        <p14:creationId xmlns:p14="http://schemas.microsoft.com/office/powerpoint/2010/main" val="1259530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3B530-2A81-4B96-AA6F-BC061197C9F7}"/>
              </a:ext>
            </a:extLst>
          </p:cNvPr>
          <p:cNvSpPr>
            <a:spLocks noGrp="1"/>
          </p:cNvSpPr>
          <p:nvPr>
            <p:ph type="title"/>
          </p:nvPr>
        </p:nvSpPr>
        <p:spPr>
          <a:xfrm>
            <a:off x="7859485" y="634946"/>
            <a:ext cx="3690257" cy="1450757"/>
          </a:xfrm>
        </p:spPr>
        <p:txBody>
          <a:bodyPr>
            <a:normAutofit/>
          </a:bodyPr>
          <a:lstStyle/>
          <a:p>
            <a:r>
              <a:rPr lang="en-US" dirty="0"/>
              <a:t>Why care about lichen?</a:t>
            </a:r>
          </a:p>
        </p:txBody>
      </p:sp>
      <p:cxnSp>
        <p:nvCxnSpPr>
          <p:cNvPr id="30" name="Straight Connector 29">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8">
            <a:extLst>
              <a:ext uri="{FF2B5EF4-FFF2-40B4-BE49-F238E27FC236}">
                <a16:creationId xmlns:a16="http://schemas.microsoft.com/office/drawing/2014/main" id="{98384371-7E0F-4A12-A618-03FC7FF7684D}"/>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b="1" dirty="0"/>
              <a:t> Nitrogen fixation</a:t>
            </a:r>
          </a:p>
          <a:p>
            <a:pPr>
              <a:buFont typeface="Wingdings" panose="05000000000000000000" pitchFamily="2" charset="2"/>
              <a:buChar char="q"/>
            </a:pPr>
            <a:r>
              <a:rPr lang="en-US" b="1" dirty="0"/>
              <a:t> Colonization</a:t>
            </a:r>
          </a:p>
          <a:p>
            <a:pPr>
              <a:buFont typeface="Wingdings" panose="05000000000000000000" pitchFamily="2" charset="2"/>
              <a:buChar char="q"/>
            </a:pPr>
            <a:r>
              <a:rPr lang="en-US" b="1" dirty="0"/>
              <a:t> Habitat</a:t>
            </a:r>
          </a:p>
          <a:p>
            <a:pPr>
              <a:buFont typeface="Wingdings" panose="05000000000000000000" pitchFamily="2" charset="2"/>
              <a:buChar char="q"/>
            </a:pPr>
            <a:r>
              <a:rPr lang="en-US" b="1" dirty="0"/>
              <a:t> Food source</a:t>
            </a:r>
          </a:p>
          <a:p>
            <a:pPr>
              <a:buFont typeface="Wingdings" panose="05000000000000000000" pitchFamily="2" charset="2"/>
              <a:buChar char="q"/>
            </a:pPr>
            <a:r>
              <a:rPr lang="en-US" b="1" dirty="0"/>
              <a:t> Bioindicators</a:t>
            </a:r>
          </a:p>
        </p:txBody>
      </p:sp>
      <p:sp>
        <p:nvSpPr>
          <p:cNvPr id="32" name="Rectangle 31">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3" name="Group 22">
            <a:extLst>
              <a:ext uri="{FF2B5EF4-FFF2-40B4-BE49-F238E27FC236}">
                <a16:creationId xmlns:a16="http://schemas.microsoft.com/office/drawing/2014/main" id="{F8E62673-D1FD-4720-B586-AFBCEC0E96F8}"/>
              </a:ext>
            </a:extLst>
          </p:cNvPr>
          <p:cNvGrpSpPr/>
          <p:nvPr/>
        </p:nvGrpSpPr>
        <p:grpSpPr>
          <a:xfrm>
            <a:off x="738391" y="640080"/>
            <a:ext cx="6701017" cy="5314406"/>
            <a:chOff x="1097280" y="1967974"/>
            <a:chExt cx="5424353" cy="4301916"/>
          </a:xfrm>
        </p:grpSpPr>
        <p:pic>
          <p:nvPicPr>
            <p:cNvPr id="11" name="Picture 6" descr="Image result for peltigera">
              <a:extLst>
                <a:ext uri="{FF2B5EF4-FFF2-40B4-BE49-F238E27FC236}">
                  <a16:creationId xmlns:a16="http://schemas.microsoft.com/office/drawing/2014/main" id="{B6C34326-08E6-4467-B059-A0073206E0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86" r="1" b="5791"/>
            <a:stretch/>
          </p:blipFill>
          <p:spPr bwMode="auto">
            <a:xfrm>
              <a:off x="1097588" y="1967974"/>
              <a:ext cx="2601968" cy="1862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rock lichen">
              <a:extLst>
                <a:ext uri="{FF2B5EF4-FFF2-40B4-BE49-F238E27FC236}">
                  <a16:creationId xmlns:a16="http://schemas.microsoft.com/office/drawing/2014/main" id="{A4DD43BE-9928-4B7C-9230-C25E17E5B8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44" r="1992" b="-5"/>
            <a:stretch/>
          </p:blipFill>
          <p:spPr bwMode="auto">
            <a:xfrm>
              <a:off x="3861461" y="1969232"/>
              <a:ext cx="2660172" cy="18640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mite on lichen">
              <a:extLst>
                <a:ext uri="{FF2B5EF4-FFF2-40B4-BE49-F238E27FC236}">
                  <a16:creationId xmlns:a16="http://schemas.microsoft.com/office/drawing/2014/main" id="{9DFFF236-A48C-412F-BA54-A3982509DB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419" r="-2" b="5902"/>
            <a:stretch/>
          </p:blipFill>
          <p:spPr bwMode="auto">
            <a:xfrm>
              <a:off x="1097588" y="4140268"/>
              <a:ext cx="2616049" cy="1862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ichen and reindeer">
              <a:extLst>
                <a:ext uri="{FF2B5EF4-FFF2-40B4-BE49-F238E27FC236}">
                  <a16:creationId xmlns:a16="http://schemas.microsoft.com/office/drawing/2014/main" id="{FF706AD8-7952-4D2B-8CCB-C2AE7E749A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05" r="-3" b="-3"/>
            <a:stretch/>
          </p:blipFill>
          <p:spPr bwMode="auto">
            <a:xfrm>
              <a:off x="3861461" y="4143710"/>
              <a:ext cx="2658891" cy="18594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A3D4AE0-272B-405D-A021-5D5A07002737}"/>
                </a:ext>
              </a:extLst>
            </p:cNvPr>
            <p:cNvSpPr txBox="1"/>
            <p:nvPr/>
          </p:nvSpPr>
          <p:spPr>
            <a:xfrm>
              <a:off x="1703225" y="3788017"/>
              <a:ext cx="2498260" cy="276999"/>
            </a:xfrm>
            <a:prstGeom prst="rect">
              <a:avLst/>
            </a:prstGeom>
            <a:noFill/>
          </p:spPr>
          <p:txBody>
            <a:bodyPr wrap="square" rtlCol="0">
              <a:normAutofit/>
            </a:bodyPr>
            <a:lstStyle/>
            <a:p>
              <a:pPr>
                <a:lnSpc>
                  <a:spcPct val="90000"/>
                </a:lnSpc>
                <a:spcAft>
                  <a:spcPts val="600"/>
                </a:spcAft>
              </a:pPr>
              <a:r>
                <a:rPr lang="en-US" sz="1600" i="1" err="1"/>
                <a:t>Peltigera</a:t>
              </a:r>
              <a:r>
                <a:rPr lang="en-US" sz="1600" i="1"/>
                <a:t> hymenia</a:t>
              </a:r>
              <a:endParaRPr lang="en-US" sz="1600"/>
            </a:p>
          </p:txBody>
        </p:sp>
        <p:sp>
          <p:nvSpPr>
            <p:cNvPr id="16" name="TextBox 15">
              <a:extLst>
                <a:ext uri="{FF2B5EF4-FFF2-40B4-BE49-F238E27FC236}">
                  <a16:creationId xmlns:a16="http://schemas.microsoft.com/office/drawing/2014/main" id="{278B544C-7A3C-4461-9E0F-220C64E64D8C}"/>
                </a:ext>
              </a:extLst>
            </p:cNvPr>
            <p:cNvSpPr txBox="1"/>
            <p:nvPr/>
          </p:nvSpPr>
          <p:spPr>
            <a:xfrm>
              <a:off x="4315868" y="5992891"/>
              <a:ext cx="1780132" cy="276999"/>
            </a:xfrm>
            <a:prstGeom prst="rect">
              <a:avLst/>
            </a:prstGeom>
            <a:noFill/>
          </p:spPr>
          <p:txBody>
            <a:bodyPr wrap="square" rtlCol="0">
              <a:normAutofit/>
            </a:bodyPr>
            <a:lstStyle/>
            <a:p>
              <a:pPr>
                <a:lnSpc>
                  <a:spcPct val="90000"/>
                </a:lnSpc>
                <a:spcAft>
                  <a:spcPts val="600"/>
                </a:spcAft>
              </a:pPr>
              <a:r>
                <a:rPr lang="en-US" sz="1600"/>
                <a:t>Reindeer eating lichen</a:t>
              </a:r>
            </a:p>
          </p:txBody>
        </p:sp>
        <p:sp>
          <p:nvSpPr>
            <p:cNvPr id="17" name="TextBox 16">
              <a:extLst>
                <a:ext uri="{FF2B5EF4-FFF2-40B4-BE49-F238E27FC236}">
                  <a16:creationId xmlns:a16="http://schemas.microsoft.com/office/drawing/2014/main" id="{4C5BF997-4C23-4060-B3DF-8BA7FB11415E}"/>
                </a:ext>
              </a:extLst>
            </p:cNvPr>
            <p:cNvSpPr txBox="1"/>
            <p:nvPr/>
          </p:nvSpPr>
          <p:spPr>
            <a:xfrm>
              <a:off x="1097280" y="5992891"/>
              <a:ext cx="3094903" cy="276999"/>
            </a:xfrm>
            <a:prstGeom prst="rect">
              <a:avLst/>
            </a:prstGeom>
            <a:noFill/>
          </p:spPr>
          <p:txBody>
            <a:bodyPr wrap="square" rtlCol="0">
              <a:normAutofit/>
            </a:bodyPr>
            <a:lstStyle/>
            <a:p>
              <a:pPr>
                <a:lnSpc>
                  <a:spcPct val="90000"/>
                </a:lnSpc>
                <a:spcAft>
                  <a:spcPts val="600"/>
                </a:spcAft>
              </a:pPr>
              <a:r>
                <a:rPr lang="fr-FR" sz="1600" err="1"/>
                <a:t>Oribatid</a:t>
              </a:r>
              <a:r>
                <a:rPr lang="fr-FR" sz="1600"/>
                <a:t> mites on </a:t>
              </a:r>
              <a:r>
                <a:rPr lang="fr-FR" sz="1600" i="1"/>
                <a:t>Parmelia </a:t>
              </a:r>
              <a:r>
                <a:rPr lang="fr-FR" sz="1600" i="1" err="1"/>
                <a:t>saxatilis</a:t>
              </a:r>
              <a:r>
                <a:rPr lang="fr-FR" sz="1600"/>
                <a:t> </a:t>
              </a:r>
              <a:endParaRPr lang="en-US" sz="1600"/>
            </a:p>
          </p:txBody>
        </p:sp>
        <p:sp>
          <p:nvSpPr>
            <p:cNvPr id="18" name="TextBox 17">
              <a:extLst>
                <a:ext uri="{FF2B5EF4-FFF2-40B4-BE49-F238E27FC236}">
                  <a16:creationId xmlns:a16="http://schemas.microsoft.com/office/drawing/2014/main" id="{D862AEBE-2211-4965-B6DA-869772D39599}"/>
                </a:ext>
              </a:extLst>
            </p:cNvPr>
            <p:cNvSpPr txBox="1"/>
            <p:nvPr/>
          </p:nvSpPr>
          <p:spPr>
            <a:xfrm>
              <a:off x="4807122" y="3788017"/>
              <a:ext cx="1218293" cy="276999"/>
            </a:xfrm>
            <a:prstGeom prst="rect">
              <a:avLst/>
            </a:prstGeom>
            <a:noFill/>
          </p:spPr>
          <p:txBody>
            <a:bodyPr wrap="square" rtlCol="0">
              <a:normAutofit/>
            </a:bodyPr>
            <a:lstStyle/>
            <a:p>
              <a:pPr>
                <a:lnSpc>
                  <a:spcPct val="90000"/>
                </a:lnSpc>
                <a:spcAft>
                  <a:spcPts val="600"/>
                </a:spcAft>
              </a:pPr>
              <a:r>
                <a:rPr lang="en-US" sz="1600"/>
                <a:t>Rock tripe</a:t>
              </a:r>
            </a:p>
          </p:txBody>
        </p:sp>
      </p:grpSp>
    </p:spTree>
    <p:extLst>
      <p:ext uri="{BB962C8B-B14F-4D97-AF65-F5344CB8AC3E}">
        <p14:creationId xmlns:p14="http://schemas.microsoft.com/office/powerpoint/2010/main" val="3821845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C2686-1E20-4AA5-A42B-E6CA7AF4FFB0}"/>
              </a:ext>
            </a:extLst>
          </p:cNvPr>
          <p:cNvSpPr/>
          <p:nvPr/>
        </p:nvSpPr>
        <p:spPr>
          <a:xfrm>
            <a:off x="0" y="-1"/>
            <a:ext cx="12191999" cy="6329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ooks with solid fill">
            <a:extLst>
              <a:ext uri="{FF2B5EF4-FFF2-40B4-BE49-F238E27FC236}">
                <a16:creationId xmlns:a16="http://schemas.microsoft.com/office/drawing/2014/main" id="{7E74CD1F-3F84-45BC-A8AB-4FEDF825A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1730" y="2646657"/>
            <a:ext cx="1395458" cy="1395458"/>
          </a:xfrm>
          <a:prstGeom prst="rect">
            <a:avLst/>
          </a:prstGeom>
        </p:spPr>
      </p:pic>
      <p:pic>
        <p:nvPicPr>
          <p:cNvPr id="7" name="Graphic 6" descr="Books with solid fill">
            <a:extLst>
              <a:ext uri="{FF2B5EF4-FFF2-40B4-BE49-F238E27FC236}">
                <a16:creationId xmlns:a16="http://schemas.microsoft.com/office/drawing/2014/main" id="{5AEFD9F5-48D3-47D6-B781-62EBE1CC04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8917" y="1769548"/>
            <a:ext cx="2542108" cy="2542108"/>
          </a:xfrm>
          <a:prstGeom prst="rect">
            <a:avLst/>
          </a:prstGeom>
        </p:spPr>
      </p:pic>
      <p:sp>
        <p:nvSpPr>
          <p:cNvPr id="8" name="TextBox 7">
            <a:extLst>
              <a:ext uri="{FF2B5EF4-FFF2-40B4-BE49-F238E27FC236}">
                <a16:creationId xmlns:a16="http://schemas.microsoft.com/office/drawing/2014/main" id="{65E06B8C-9E0A-4F2D-9347-FF324A3EB0F7}"/>
              </a:ext>
            </a:extLst>
          </p:cNvPr>
          <p:cNvSpPr txBox="1"/>
          <p:nvPr/>
        </p:nvSpPr>
        <p:spPr>
          <a:xfrm>
            <a:off x="3219723" y="1984530"/>
            <a:ext cx="1518082" cy="369332"/>
          </a:xfrm>
          <a:prstGeom prst="rect">
            <a:avLst/>
          </a:prstGeom>
          <a:noFill/>
        </p:spPr>
        <p:txBody>
          <a:bodyPr wrap="square" rtlCol="0">
            <a:spAutoFit/>
          </a:bodyPr>
          <a:lstStyle/>
          <a:p>
            <a:r>
              <a:rPr lang="en-US" dirty="0">
                <a:latin typeface="Ink Free" panose="03080402000500000000" pitchFamily="66" charset="0"/>
              </a:rPr>
              <a:t>Lichens</a:t>
            </a:r>
          </a:p>
        </p:txBody>
      </p:sp>
      <p:sp>
        <p:nvSpPr>
          <p:cNvPr id="9" name="TextBox 8">
            <a:extLst>
              <a:ext uri="{FF2B5EF4-FFF2-40B4-BE49-F238E27FC236}">
                <a16:creationId xmlns:a16="http://schemas.microsoft.com/office/drawing/2014/main" id="{21C001FC-5B44-48CD-8667-37032D93F843}"/>
              </a:ext>
            </a:extLst>
          </p:cNvPr>
          <p:cNvSpPr txBox="1"/>
          <p:nvPr/>
        </p:nvSpPr>
        <p:spPr>
          <a:xfrm>
            <a:off x="8092736" y="1189876"/>
            <a:ext cx="1518082" cy="369332"/>
          </a:xfrm>
          <a:prstGeom prst="rect">
            <a:avLst/>
          </a:prstGeom>
          <a:noFill/>
        </p:spPr>
        <p:txBody>
          <a:bodyPr wrap="square" rtlCol="0">
            <a:spAutoFit/>
          </a:bodyPr>
          <a:lstStyle/>
          <a:p>
            <a:r>
              <a:rPr lang="en-US" dirty="0">
                <a:latin typeface="Algerian" panose="04020705040A02060702" pitchFamily="82" charset="0"/>
              </a:rPr>
              <a:t>Lichens</a:t>
            </a:r>
          </a:p>
        </p:txBody>
      </p:sp>
      <p:sp>
        <p:nvSpPr>
          <p:cNvPr id="10" name="Left Brace 9">
            <a:extLst>
              <a:ext uri="{FF2B5EF4-FFF2-40B4-BE49-F238E27FC236}">
                <a16:creationId xmlns:a16="http://schemas.microsoft.com/office/drawing/2014/main" id="{E5BF709E-5534-4430-939A-93AFC39BA23F}"/>
              </a:ext>
            </a:extLst>
          </p:cNvPr>
          <p:cNvSpPr/>
          <p:nvPr/>
        </p:nvSpPr>
        <p:spPr>
          <a:xfrm rot="5400000">
            <a:off x="3502240" y="1990724"/>
            <a:ext cx="275208" cy="122511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10930D4F-1196-48B8-BE4D-6AE23AD2896D}"/>
              </a:ext>
            </a:extLst>
          </p:cNvPr>
          <p:cNvSpPr/>
          <p:nvPr/>
        </p:nvSpPr>
        <p:spPr>
          <a:xfrm rot="5400000">
            <a:off x="8458569" y="713173"/>
            <a:ext cx="275208" cy="226750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row: Right 11">
            <a:extLst>
              <a:ext uri="{FF2B5EF4-FFF2-40B4-BE49-F238E27FC236}">
                <a16:creationId xmlns:a16="http://schemas.microsoft.com/office/drawing/2014/main" id="{616DEE15-4E6E-406A-9818-B4AE789E6831}"/>
              </a:ext>
            </a:extLst>
          </p:cNvPr>
          <p:cNvSpPr/>
          <p:nvPr/>
        </p:nvSpPr>
        <p:spPr>
          <a:xfrm>
            <a:off x="5377029" y="2951420"/>
            <a:ext cx="1071612" cy="697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613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F5E263C-FB7E-4A3E-AD04-5140CD3D1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E65ED8C-90F7-4EB0-ACCB-64AEF411E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8BF08C-C1A2-40F6-AD0E-848665F4F5F2}"/>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Why would we want to use herbarium specimens?</a:t>
            </a:r>
          </a:p>
        </p:txBody>
      </p:sp>
      <p:sp>
        <p:nvSpPr>
          <p:cNvPr id="37" name="Rectangle 36">
            <a:extLst>
              <a:ext uri="{FF2B5EF4-FFF2-40B4-BE49-F238E27FC236}">
                <a16:creationId xmlns:a16="http://schemas.microsoft.com/office/drawing/2014/main" id="{6604E3BF-88F7-4D19-BEC9-8486966E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9" name="Content Placeholder 2">
            <a:extLst>
              <a:ext uri="{FF2B5EF4-FFF2-40B4-BE49-F238E27FC236}">
                <a16:creationId xmlns:a16="http://schemas.microsoft.com/office/drawing/2014/main" id="{02984338-A664-43F0-BF6E-5A977043B206}"/>
              </a:ext>
            </a:extLst>
          </p:cNvPr>
          <p:cNvGraphicFramePr>
            <a:graphicFrameLocks noGrp="1"/>
          </p:cNvGraphicFramePr>
          <p:nvPr>
            <p:ph idx="1"/>
            <p:extLst>
              <p:ext uri="{D42A27DB-BD31-4B8C-83A1-F6EECF244321}">
                <p14:modId xmlns:p14="http://schemas.microsoft.com/office/powerpoint/2010/main" val="164656374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2382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D4E35D-A118-48D3-A2D3-3CEE5A0C7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3CA5C-86D3-4C8D-BFD1-1ED7A235A90A}"/>
              </a:ext>
            </a:extLst>
          </p:cNvPr>
          <p:cNvSpPr>
            <a:spLocks noGrp="1"/>
          </p:cNvSpPr>
          <p:nvPr>
            <p:ph type="title"/>
          </p:nvPr>
        </p:nvSpPr>
        <p:spPr>
          <a:xfrm>
            <a:off x="5144679" y="634946"/>
            <a:ext cx="6405063" cy="1450757"/>
          </a:xfrm>
        </p:spPr>
        <p:txBody>
          <a:bodyPr>
            <a:normAutofit/>
          </a:bodyPr>
          <a:lstStyle/>
          <a:p>
            <a:r>
              <a:rPr lang="en-US" dirty="0"/>
              <a:t>Applications</a:t>
            </a:r>
          </a:p>
        </p:txBody>
      </p:sp>
      <p:pic>
        <p:nvPicPr>
          <p:cNvPr id="4" name="Picture 3" descr="Diagram, engineering drawing&#10;&#10;Description automatically generated">
            <a:extLst>
              <a:ext uri="{FF2B5EF4-FFF2-40B4-BE49-F238E27FC236}">
                <a16:creationId xmlns:a16="http://schemas.microsoft.com/office/drawing/2014/main" id="{76D797E7-288B-4338-9469-65D7BDF4ACB3}"/>
              </a:ext>
            </a:extLst>
          </p:cNvPr>
          <p:cNvPicPr>
            <a:picLocks noChangeAspect="1"/>
          </p:cNvPicPr>
          <p:nvPr/>
        </p:nvPicPr>
        <p:blipFill rotWithShape="1">
          <a:blip r:embed="rId2"/>
          <a:srcRect l="49704" t="66942"/>
          <a:stretch/>
        </p:blipFill>
        <p:spPr>
          <a:xfrm>
            <a:off x="1189024" y="581098"/>
            <a:ext cx="2910247" cy="2476136"/>
          </a:xfrm>
          <a:prstGeom prst="rect">
            <a:avLst/>
          </a:prstGeom>
        </p:spPr>
      </p:pic>
      <p:cxnSp>
        <p:nvCxnSpPr>
          <p:cNvPr id="12" name="Straight Connector 11">
            <a:extLst>
              <a:ext uri="{FF2B5EF4-FFF2-40B4-BE49-F238E27FC236}">
                <a16:creationId xmlns:a16="http://schemas.microsoft.com/office/drawing/2014/main" id="{8A1FC8F0-6475-4788-9B10-7CF183FC5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Diagram, engineering drawing, map&#10;&#10;Description automatically generated">
            <a:extLst>
              <a:ext uri="{FF2B5EF4-FFF2-40B4-BE49-F238E27FC236}">
                <a16:creationId xmlns:a16="http://schemas.microsoft.com/office/drawing/2014/main" id="{F162AD9A-E941-44D5-9F33-7A944D77BEDD}"/>
              </a:ext>
            </a:extLst>
          </p:cNvPr>
          <p:cNvPicPr>
            <a:picLocks noChangeAspect="1"/>
          </p:cNvPicPr>
          <p:nvPr/>
        </p:nvPicPr>
        <p:blipFill rotWithShape="1">
          <a:blip r:embed="rId3"/>
          <a:srcRect l="337" t="34179" r="51770" b="33931"/>
          <a:stretch/>
        </p:blipFill>
        <p:spPr>
          <a:xfrm>
            <a:off x="1207796" y="3218101"/>
            <a:ext cx="2872702" cy="2476136"/>
          </a:xfrm>
          <a:prstGeom prst="rect">
            <a:avLst/>
          </a:prstGeom>
        </p:spPr>
      </p:pic>
      <p:sp>
        <p:nvSpPr>
          <p:cNvPr id="3" name="Content Placeholder 2">
            <a:extLst>
              <a:ext uri="{FF2B5EF4-FFF2-40B4-BE49-F238E27FC236}">
                <a16:creationId xmlns:a16="http://schemas.microsoft.com/office/drawing/2014/main" id="{E696DEED-0B9F-4FC9-A06A-4B7C37199404}"/>
              </a:ext>
            </a:extLst>
          </p:cNvPr>
          <p:cNvSpPr>
            <a:spLocks noGrp="1"/>
          </p:cNvSpPr>
          <p:nvPr>
            <p:ph idx="1"/>
          </p:nvPr>
        </p:nvSpPr>
        <p:spPr>
          <a:xfrm>
            <a:off x="5144679" y="2198914"/>
            <a:ext cx="6405063" cy="3670180"/>
          </a:xfrm>
        </p:spPr>
        <p:txBody>
          <a:bodyPr>
            <a:normAutofit/>
          </a:bodyPr>
          <a:lstStyle/>
          <a:p>
            <a:pPr>
              <a:buFont typeface="Wingdings" panose="05000000000000000000" pitchFamily="2" charset="2"/>
              <a:buChar char="q"/>
            </a:pPr>
            <a:r>
              <a:rPr lang="en-US" dirty="0"/>
              <a:t>  In the Herbarium</a:t>
            </a:r>
          </a:p>
          <a:p>
            <a:pPr lvl="1">
              <a:buFont typeface="Wingdings" panose="05000000000000000000" pitchFamily="2" charset="2"/>
              <a:buChar char="§"/>
            </a:pPr>
            <a:r>
              <a:rPr lang="en-US" dirty="0"/>
              <a:t> Identify unlabeled specimens</a:t>
            </a:r>
          </a:p>
          <a:p>
            <a:pPr lvl="1">
              <a:buFont typeface="Wingdings" panose="05000000000000000000" pitchFamily="2" charset="2"/>
              <a:buChar char="§"/>
            </a:pPr>
            <a:r>
              <a:rPr lang="en-US" dirty="0"/>
              <a:t> Catch misclassifications</a:t>
            </a:r>
          </a:p>
          <a:p>
            <a:pPr lvl="1">
              <a:buFont typeface="Wingdings" panose="05000000000000000000" pitchFamily="2" charset="2"/>
              <a:buChar char="§"/>
            </a:pPr>
            <a:r>
              <a:rPr lang="en-US" dirty="0"/>
              <a:t> Estimate historical diversity</a:t>
            </a:r>
          </a:p>
          <a:p>
            <a:pPr>
              <a:buFont typeface="Wingdings" panose="05000000000000000000" pitchFamily="2" charset="2"/>
              <a:buChar char="q"/>
            </a:pPr>
            <a:r>
              <a:rPr lang="en-US" dirty="0"/>
              <a:t>  Outside the herbarium</a:t>
            </a:r>
          </a:p>
          <a:p>
            <a:pPr lvl="1">
              <a:buFont typeface="Wingdings" panose="05000000000000000000" pitchFamily="2" charset="2"/>
              <a:buChar char="§"/>
            </a:pPr>
            <a:r>
              <a:rPr lang="en-US" dirty="0"/>
              <a:t> Build models to classify contemporary diversity</a:t>
            </a:r>
          </a:p>
          <a:p>
            <a:pPr lvl="1">
              <a:buFont typeface="Wingdings" panose="05000000000000000000" pitchFamily="2" charset="2"/>
              <a:buChar char="§"/>
            </a:pPr>
            <a:r>
              <a:rPr lang="en-US" dirty="0"/>
              <a:t> Can be used to assess spectral diversity of lichen</a:t>
            </a:r>
          </a:p>
        </p:txBody>
      </p:sp>
      <p:sp>
        <p:nvSpPr>
          <p:cNvPr id="14" name="Rectangle 13">
            <a:extLst>
              <a:ext uri="{FF2B5EF4-FFF2-40B4-BE49-F238E27FC236}">
                <a16:creationId xmlns:a16="http://schemas.microsoft.com/office/drawing/2014/main" id="{30F84B10-5D81-46AE-920D-E07497CDB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F68DC746-DF72-4A62-B759-311531016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9466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662F-6EA7-4DFC-B04E-064DBCE98232}"/>
              </a:ext>
            </a:extLst>
          </p:cNvPr>
          <p:cNvSpPr>
            <a:spLocks noGrp="1"/>
          </p:cNvSpPr>
          <p:nvPr>
            <p:ph type="title"/>
          </p:nvPr>
        </p:nvSpPr>
        <p:spPr/>
        <p:txBody>
          <a:bodyPr/>
          <a:lstStyle/>
          <a:p>
            <a:r>
              <a:rPr lang="en-US" dirty="0"/>
              <a:t>Unknowns</a:t>
            </a:r>
          </a:p>
        </p:txBody>
      </p:sp>
      <p:sp>
        <p:nvSpPr>
          <p:cNvPr id="3" name="Content Placeholder 2">
            <a:extLst>
              <a:ext uri="{FF2B5EF4-FFF2-40B4-BE49-F238E27FC236}">
                <a16:creationId xmlns:a16="http://schemas.microsoft.com/office/drawing/2014/main" id="{766E999E-CF4B-476A-BB69-74D7AADB8291}"/>
              </a:ext>
            </a:extLst>
          </p:cNvPr>
          <p:cNvSpPr>
            <a:spLocks noGrp="1"/>
          </p:cNvSpPr>
          <p:nvPr>
            <p:ph idx="1"/>
          </p:nvPr>
        </p:nvSpPr>
        <p:spPr>
          <a:xfrm>
            <a:off x="1139191" y="3343807"/>
            <a:ext cx="3959067" cy="1767478"/>
          </a:xfrm>
        </p:spPr>
        <p:txBody>
          <a:bodyPr/>
          <a:lstStyle/>
          <a:p>
            <a:pPr>
              <a:buFont typeface="Wingdings" panose="05000000000000000000" pitchFamily="2" charset="2"/>
              <a:buChar char="q"/>
            </a:pPr>
            <a:endParaRPr lang="en-US" dirty="0"/>
          </a:p>
          <a:p>
            <a:pPr>
              <a:buFont typeface="Wingdings" panose="05000000000000000000" pitchFamily="2" charset="2"/>
              <a:buChar char="q"/>
            </a:pPr>
            <a:r>
              <a:rPr lang="en-US" dirty="0"/>
              <a:t> Can reflectance spectra of lichen herbarium specimens be used to classify taxa?</a:t>
            </a:r>
          </a:p>
          <a:p>
            <a:pPr>
              <a:buFont typeface="Wingdings" panose="05000000000000000000" pitchFamily="2" charset="2"/>
              <a:buChar char="q"/>
            </a:pPr>
            <a:endParaRPr lang="en-US" dirty="0"/>
          </a:p>
          <a:p>
            <a:pPr marL="0" indent="0">
              <a:buNone/>
            </a:pPr>
            <a:endParaRPr lang="en-US" dirty="0"/>
          </a:p>
          <a:p>
            <a:endParaRPr lang="en-US" dirty="0"/>
          </a:p>
          <a:p>
            <a:endParaRPr lang="en-US" dirty="0"/>
          </a:p>
        </p:txBody>
      </p:sp>
      <p:grpSp>
        <p:nvGrpSpPr>
          <p:cNvPr id="4" name="Group 3">
            <a:extLst>
              <a:ext uri="{FF2B5EF4-FFF2-40B4-BE49-F238E27FC236}">
                <a16:creationId xmlns:a16="http://schemas.microsoft.com/office/drawing/2014/main" id="{666441F2-D967-4E5B-96E6-6A07678F8701}"/>
              </a:ext>
            </a:extLst>
          </p:cNvPr>
          <p:cNvGrpSpPr/>
          <p:nvPr/>
        </p:nvGrpSpPr>
        <p:grpSpPr>
          <a:xfrm>
            <a:off x="6126480" y="3650183"/>
            <a:ext cx="4858745" cy="1461102"/>
            <a:chOff x="3452084" y="2283084"/>
            <a:chExt cx="4858745" cy="1461102"/>
          </a:xfrm>
        </p:grpSpPr>
        <p:pic>
          <p:nvPicPr>
            <p:cNvPr id="5" name="Graphic 4" descr="Leaf with solid fill">
              <a:extLst>
                <a:ext uri="{FF2B5EF4-FFF2-40B4-BE49-F238E27FC236}">
                  <a16:creationId xmlns:a16="http://schemas.microsoft.com/office/drawing/2014/main" id="{CFCEDF2E-4080-4C45-A2D9-C000BAB961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2084" y="2294799"/>
              <a:ext cx="1449387" cy="1449387"/>
            </a:xfrm>
            <a:prstGeom prst="rect">
              <a:avLst/>
            </a:prstGeom>
          </p:spPr>
        </p:pic>
        <p:sp>
          <p:nvSpPr>
            <p:cNvPr id="6" name="TextBox 5">
              <a:extLst>
                <a:ext uri="{FF2B5EF4-FFF2-40B4-BE49-F238E27FC236}">
                  <a16:creationId xmlns:a16="http://schemas.microsoft.com/office/drawing/2014/main" id="{067B6C4B-E2BB-45F3-83D1-8B3220049303}"/>
                </a:ext>
              </a:extLst>
            </p:cNvPr>
            <p:cNvSpPr txBox="1"/>
            <p:nvPr/>
          </p:nvSpPr>
          <p:spPr>
            <a:xfrm>
              <a:off x="5530789" y="2283084"/>
              <a:ext cx="701335" cy="1446550"/>
            </a:xfrm>
            <a:prstGeom prst="rect">
              <a:avLst/>
            </a:prstGeom>
            <a:noFill/>
          </p:spPr>
          <p:txBody>
            <a:bodyPr wrap="square" rtlCol="0">
              <a:spAutoFit/>
            </a:bodyPr>
            <a:lstStyle/>
            <a:p>
              <a:r>
                <a:rPr lang="en-US" sz="8800" dirty="0"/>
                <a:t>=</a:t>
              </a:r>
            </a:p>
          </p:txBody>
        </p:sp>
        <p:pic>
          <p:nvPicPr>
            <p:cNvPr id="7" name="Graphic 6" descr="Leaf with solid fill">
              <a:extLst>
                <a:ext uri="{FF2B5EF4-FFF2-40B4-BE49-F238E27FC236}">
                  <a16:creationId xmlns:a16="http://schemas.microsoft.com/office/drawing/2014/main" id="{5E7CCA8C-BEFE-4DC2-8D4A-274267E019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1442" y="2294799"/>
              <a:ext cx="1449387" cy="1449387"/>
            </a:xfrm>
            <a:prstGeom prst="rect">
              <a:avLst/>
            </a:prstGeom>
          </p:spPr>
        </p:pic>
      </p:grpSp>
      <p:grpSp>
        <p:nvGrpSpPr>
          <p:cNvPr id="13" name="Group 12">
            <a:extLst>
              <a:ext uri="{FF2B5EF4-FFF2-40B4-BE49-F238E27FC236}">
                <a16:creationId xmlns:a16="http://schemas.microsoft.com/office/drawing/2014/main" id="{B4B2C72E-DE4C-400C-BEE6-4B9EDDC85D5C}"/>
              </a:ext>
            </a:extLst>
          </p:cNvPr>
          <p:cNvGrpSpPr/>
          <p:nvPr/>
        </p:nvGrpSpPr>
        <p:grpSpPr>
          <a:xfrm>
            <a:off x="6225413" y="1737360"/>
            <a:ext cx="4858745" cy="1449387"/>
            <a:chOff x="3452083" y="4302260"/>
            <a:chExt cx="4858745" cy="1449387"/>
          </a:xfrm>
        </p:grpSpPr>
        <p:pic>
          <p:nvPicPr>
            <p:cNvPr id="14" name="Graphic 13" descr="Leaf with solid fill">
              <a:extLst>
                <a:ext uri="{FF2B5EF4-FFF2-40B4-BE49-F238E27FC236}">
                  <a16:creationId xmlns:a16="http://schemas.microsoft.com/office/drawing/2014/main" id="{A9EF3C4B-8C17-4BAC-AE97-2E5F50601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2083" y="4302260"/>
              <a:ext cx="1449387" cy="1449387"/>
            </a:xfrm>
            <a:prstGeom prst="rect">
              <a:avLst/>
            </a:prstGeom>
          </p:spPr>
        </p:pic>
        <p:sp>
          <p:nvSpPr>
            <p:cNvPr id="15" name="Arrow: Right 14">
              <a:extLst>
                <a:ext uri="{FF2B5EF4-FFF2-40B4-BE49-F238E27FC236}">
                  <a16:creationId xmlns:a16="http://schemas.microsoft.com/office/drawing/2014/main" id="{3B74DCC1-84B4-44DB-88C4-513A096C27F9}"/>
                </a:ext>
              </a:extLst>
            </p:cNvPr>
            <p:cNvSpPr/>
            <p:nvPr/>
          </p:nvSpPr>
          <p:spPr>
            <a:xfrm>
              <a:off x="5368272" y="4765696"/>
              <a:ext cx="1026367" cy="522514"/>
            </a:xfrm>
            <a:prstGeom prst="rightArrow">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Leaf with solid fill">
              <a:extLst>
                <a:ext uri="{FF2B5EF4-FFF2-40B4-BE49-F238E27FC236}">
                  <a16:creationId xmlns:a16="http://schemas.microsoft.com/office/drawing/2014/main" id="{BFC02ECD-F78A-423A-846B-490DC20DE6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1441" y="4302260"/>
              <a:ext cx="1449387" cy="1449387"/>
            </a:xfrm>
            <a:prstGeom prst="rect">
              <a:avLst/>
            </a:prstGeom>
          </p:spPr>
        </p:pic>
      </p:grpSp>
      <p:sp>
        <p:nvSpPr>
          <p:cNvPr id="17" name="TextBox 16">
            <a:extLst>
              <a:ext uri="{FF2B5EF4-FFF2-40B4-BE49-F238E27FC236}">
                <a16:creationId xmlns:a16="http://schemas.microsoft.com/office/drawing/2014/main" id="{662A6BB1-7679-4CAB-BA6F-8194FF5AB2F5}"/>
              </a:ext>
            </a:extLst>
          </p:cNvPr>
          <p:cNvSpPr txBox="1"/>
          <p:nvPr/>
        </p:nvSpPr>
        <p:spPr>
          <a:xfrm>
            <a:off x="1097280" y="2008063"/>
            <a:ext cx="4042891" cy="984885"/>
          </a:xfrm>
          <a:prstGeom prst="rect">
            <a:avLst/>
          </a:prstGeom>
          <a:noFill/>
        </p:spPr>
        <p:txBody>
          <a:bodyPr wrap="square" rtlCol="0">
            <a:spAutoFit/>
          </a:bodyPr>
          <a:lstStyle/>
          <a:p>
            <a:pPr marL="285750" indent="-285750">
              <a:buClr>
                <a:srgbClr val="92D050"/>
              </a:buClr>
              <a:buFont typeface="Wingdings" panose="05000000000000000000" pitchFamily="2" charset="2"/>
              <a:buChar char="q"/>
            </a:pPr>
            <a:r>
              <a:rPr lang="en-US" sz="2000" dirty="0">
                <a:solidFill>
                  <a:schemeClr val="tx1">
                    <a:lumMod val="75000"/>
                    <a:lumOff val="25000"/>
                  </a:schemeClr>
                </a:solidFill>
              </a:rPr>
              <a:t>Broadly, how do spectra of lichen change with age?</a:t>
            </a:r>
          </a:p>
          <a:p>
            <a:endParaRPr lang="en-US" dirty="0"/>
          </a:p>
        </p:txBody>
      </p:sp>
    </p:spTree>
    <p:extLst>
      <p:ext uri="{BB962C8B-B14F-4D97-AF65-F5344CB8AC3E}">
        <p14:creationId xmlns:p14="http://schemas.microsoft.com/office/powerpoint/2010/main" val="4894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E6D4A253-652B-4CB8-913F-247DA9CF5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CC523-CDD0-4E42-AD80-217C34E6B705}"/>
              </a:ext>
            </a:extLst>
          </p:cNvPr>
          <p:cNvSpPr>
            <a:spLocks noGrp="1"/>
          </p:cNvSpPr>
          <p:nvPr>
            <p:ph type="title"/>
          </p:nvPr>
        </p:nvSpPr>
        <p:spPr>
          <a:xfrm>
            <a:off x="6728459" y="634946"/>
            <a:ext cx="4821283" cy="1450757"/>
          </a:xfrm>
        </p:spPr>
        <p:txBody>
          <a:bodyPr>
            <a:normAutofit/>
          </a:bodyPr>
          <a:lstStyle/>
          <a:p>
            <a:r>
              <a:rPr lang="en-US" dirty="0"/>
              <a:t>Complications</a:t>
            </a:r>
          </a:p>
        </p:txBody>
      </p:sp>
      <p:sp>
        <p:nvSpPr>
          <p:cNvPr id="193" name="Rectangle 192">
            <a:extLst>
              <a:ext uri="{FF2B5EF4-FFF2-40B4-BE49-F238E27FC236}">
                <a16:creationId xmlns:a16="http://schemas.microsoft.com/office/drawing/2014/main" id="{67AB164F-5D83-4672-A334-AB772EB3F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9944F853-6596-45AE-B3B4-B13603A978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21" r="3" b="12160"/>
          <a:stretch/>
        </p:blipFill>
        <p:spPr bwMode="auto">
          <a:xfrm>
            <a:off x="458336" y="1168288"/>
            <a:ext cx="2784700" cy="1715128"/>
          </a:xfrm>
          <a:prstGeom prst="rect">
            <a:avLst/>
          </a:prstGeom>
          <a:noFill/>
          <a:extLst>
            <a:ext uri="{909E8E84-426E-40DD-AFC4-6F175D3DCCD1}">
              <a14:hiddenFill xmlns:a14="http://schemas.microsoft.com/office/drawing/2010/main">
                <a:solidFill>
                  <a:srgbClr val="FFFFFF"/>
                </a:solidFill>
              </a14:hiddenFill>
            </a:ext>
          </a:extLst>
        </p:spPr>
      </p:pic>
      <p:sp>
        <p:nvSpPr>
          <p:cNvPr id="194" name="Rectangle 193">
            <a:extLst>
              <a:ext uri="{FF2B5EF4-FFF2-40B4-BE49-F238E27FC236}">
                <a16:creationId xmlns:a16="http://schemas.microsoft.com/office/drawing/2014/main" id="{3E9234AC-8D5E-426E-B92A-5D3100322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8FBF37C7-A709-4F3F-9366-2A4B6178FB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E6D826B9-9966-4973-BD95-E66216147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1574A666-281C-4FC9-A810-AD760C8B6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rypethelium virens">
            <a:extLst>
              <a:ext uri="{FF2B5EF4-FFF2-40B4-BE49-F238E27FC236}">
                <a16:creationId xmlns:a16="http://schemas.microsoft.com/office/drawing/2014/main" id="{A542A586-5B89-48AA-AEB1-2E890A5AA1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78" r="3" b="15394"/>
          <a:stretch/>
        </p:blipFill>
        <p:spPr bwMode="auto">
          <a:xfrm>
            <a:off x="3664752" y="3510614"/>
            <a:ext cx="2295082" cy="141356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6F50C0C-535C-4448-BACD-92DBC0B5DAB2}"/>
              </a:ext>
            </a:extLst>
          </p:cNvPr>
          <p:cNvSpPr>
            <a:spLocks noGrp="1"/>
          </p:cNvSpPr>
          <p:nvPr>
            <p:ph idx="1"/>
          </p:nvPr>
        </p:nvSpPr>
        <p:spPr>
          <a:xfrm>
            <a:off x="6728459" y="2198914"/>
            <a:ext cx="4821283" cy="3670180"/>
          </a:xfrm>
        </p:spPr>
        <p:txBody>
          <a:bodyPr>
            <a:normAutofit/>
          </a:bodyPr>
          <a:lstStyle/>
          <a:p>
            <a:pPr>
              <a:buFont typeface="Wingdings" panose="05000000000000000000" pitchFamily="2" charset="2"/>
              <a:buChar char="q"/>
            </a:pPr>
            <a:r>
              <a:rPr lang="en-US" dirty="0"/>
              <a:t> Diverse phylogeny: lichens evolved several times</a:t>
            </a:r>
          </a:p>
          <a:p>
            <a:pPr>
              <a:buFont typeface="Wingdings" panose="05000000000000000000" pitchFamily="2" charset="2"/>
              <a:buChar char="q"/>
            </a:pPr>
            <a:r>
              <a:rPr lang="en-US" dirty="0"/>
              <a:t> Different desiccation tolerances</a:t>
            </a:r>
          </a:p>
          <a:p>
            <a:pPr>
              <a:buFont typeface="Wingdings" panose="05000000000000000000" pitchFamily="2" charset="2"/>
              <a:buChar char="q"/>
            </a:pPr>
            <a:r>
              <a:rPr lang="en-US" dirty="0"/>
              <a:t> Diverse morphology and chemistry</a:t>
            </a:r>
          </a:p>
        </p:txBody>
      </p:sp>
      <p:sp>
        <p:nvSpPr>
          <p:cNvPr id="198" name="Rectangle 197">
            <a:extLst>
              <a:ext uri="{FF2B5EF4-FFF2-40B4-BE49-F238E27FC236}">
                <a16:creationId xmlns:a16="http://schemas.microsoft.com/office/drawing/2014/main" id="{F70A07A1-8551-4106-A383-56873AB86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Rectangle 198">
            <a:extLst>
              <a:ext uri="{FF2B5EF4-FFF2-40B4-BE49-F238E27FC236}">
                <a16:creationId xmlns:a16="http://schemas.microsoft.com/office/drawing/2014/main" id="{E4EFE7D9-6F8F-4F8F-84BB-8F1A58C11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E77CFC14-6484-4B65-9A01-6D30A536F60E}"/>
              </a:ext>
            </a:extLst>
          </p:cNvPr>
          <p:cNvSpPr txBox="1"/>
          <p:nvPr/>
        </p:nvSpPr>
        <p:spPr>
          <a:xfrm>
            <a:off x="2302770" y="1152832"/>
            <a:ext cx="1151344" cy="246221"/>
          </a:xfrm>
          <a:prstGeom prst="rect">
            <a:avLst/>
          </a:prstGeom>
          <a:noFill/>
        </p:spPr>
        <p:txBody>
          <a:bodyPr wrap="square" rtlCol="0">
            <a:spAutoFit/>
          </a:bodyPr>
          <a:lstStyle/>
          <a:p>
            <a:r>
              <a:rPr lang="en-US" sz="1000" dirty="0">
                <a:solidFill>
                  <a:schemeClr val="bg1"/>
                </a:solidFill>
              </a:rPr>
              <a:t>Hollinger (2011)</a:t>
            </a:r>
          </a:p>
        </p:txBody>
      </p:sp>
      <p:sp>
        <p:nvSpPr>
          <p:cNvPr id="24" name="TextBox 23">
            <a:extLst>
              <a:ext uri="{FF2B5EF4-FFF2-40B4-BE49-F238E27FC236}">
                <a16:creationId xmlns:a16="http://schemas.microsoft.com/office/drawing/2014/main" id="{086FF7C5-6E33-46B4-BACE-3DE6CD7B2639}"/>
              </a:ext>
            </a:extLst>
          </p:cNvPr>
          <p:cNvSpPr txBox="1"/>
          <p:nvPr/>
        </p:nvSpPr>
        <p:spPr>
          <a:xfrm>
            <a:off x="5012738" y="3483749"/>
            <a:ext cx="1151344" cy="246221"/>
          </a:xfrm>
          <a:prstGeom prst="rect">
            <a:avLst/>
          </a:prstGeom>
          <a:noFill/>
        </p:spPr>
        <p:txBody>
          <a:bodyPr wrap="square" rtlCol="0">
            <a:spAutoFit/>
          </a:bodyPr>
          <a:lstStyle/>
          <a:p>
            <a:r>
              <a:rPr lang="en-US" sz="1000" dirty="0">
                <a:solidFill>
                  <a:schemeClr val="bg1"/>
                </a:solidFill>
              </a:rPr>
              <a:t>Hollinger (2013)</a:t>
            </a:r>
          </a:p>
        </p:txBody>
      </p:sp>
    </p:spTree>
    <p:extLst>
      <p:ext uri="{BB962C8B-B14F-4D97-AF65-F5344CB8AC3E}">
        <p14:creationId xmlns:p14="http://schemas.microsoft.com/office/powerpoint/2010/main" val="306935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9" name="Rectangle 72">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0" name="Straight Connector 74">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1" name="Rectangle 76">
            <a:extLst>
              <a:ext uri="{FF2B5EF4-FFF2-40B4-BE49-F238E27FC236}">
                <a16:creationId xmlns:a16="http://schemas.microsoft.com/office/drawing/2014/main" id="{49F38109-6CA7-491B-A6A4-D2A06300E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5330A-9BE7-42DF-9D09-FE7D4C892014}"/>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5000" dirty="0">
                <a:solidFill>
                  <a:schemeClr val="tx1">
                    <a:lumMod val="85000"/>
                    <a:lumOff val="15000"/>
                  </a:schemeClr>
                </a:solidFill>
              </a:rPr>
              <a:t>Chapter 2: Assessing Spectral Change as Lichen Specimens Age</a:t>
            </a:r>
          </a:p>
        </p:txBody>
      </p:sp>
      <p:pic>
        <p:nvPicPr>
          <p:cNvPr id="1026" name="Picture 2" descr="Five different lichen specimens from the Bell collection">
            <a:extLst>
              <a:ext uri="{FF2B5EF4-FFF2-40B4-BE49-F238E27FC236}">
                <a16:creationId xmlns:a16="http://schemas.microsoft.com/office/drawing/2014/main" id="{D89AC0B9-C56A-4887-B988-29CCDE4E9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2" r="3" b="6940"/>
          <a:stretch/>
        </p:blipFill>
        <p:spPr bwMode="auto">
          <a:xfrm>
            <a:off x="633999" y="640081"/>
            <a:ext cx="5462001"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1032" name="Straight Connector 78">
            <a:extLst>
              <a:ext uri="{FF2B5EF4-FFF2-40B4-BE49-F238E27FC236}">
                <a16:creationId xmlns:a16="http://schemas.microsoft.com/office/drawing/2014/main" id="{107708C9-4DE8-42DC-8556-86EFA6F0BB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3" name="Rectangle 80">
            <a:extLst>
              <a:ext uri="{FF2B5EF4-FFF2-40B4-BE49-F238E27FC236}">
                <a16:creationId xmlns:a16="http://schemas.microsoft.com/office/drawing/2014/main" id="{8093E2E4-CE1B-4314-8AD0-0555B7CAC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4" name="Rectangle 82">
            <a:extLst>
              <a:ext uri="{FF2B5EF4-FFF2-40B4-BE49-F238E27FC236}">
                <a16:creationId xmlns:a16="http://schemas.microsoft.com/office/drawing/2014/main" id="{A8D8D66C-6E87-4017-8A48-ED6A4578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D2BD2BE4-6654-4F69-A28A-2516ADC4585A}"/>
              </a:ext>
            </a:extLst>
          </p:cNvPr>
          <p:cNvSpPr txBox="1"/>
          <p:nvPr/>
        </p:nvSpPr>
        <p:spPr>
          <a:xfrm>
            <a:off x="3746377" y="5432627"/>
            <a:ext cx="1615736" cy="261610"/>
          </a:xfrm>
          <a:prstGeom prst="rect">
            <a:avLst/>
          </a:prstGeom>
          <a:noFill/>
        </p:spPr>
        <p:txBody>
          <a:bodyPr wrap="square" rtlCol="0">
            <a:spAutoFit/>
          </a:bodyPr>
          <a:lstStyle/>
          <a:p>
            <a:r>
              <a:rPr lang="en-US" sz="1050" dirty="0">
                <a:solidFill>
                  <a:schemeClr val="tx1">
                    <a:lumMod val="85000"/>
                    <a:lumOff val="15000"/>
                  </a:schemeClr>
                </a:solidFill>
                <a:latin typeface="Bookman Old Style" panose="02050604050505020204" pitchFamily="18" charset="0"/>
                <a:ea typeface="Dotum" panose="020B0503020000020004" pitchFamily="34" charset="-127"/>
              </a:rPr>
              <a:t>Bell Museum</a:t>
            </a:r>
          </a:p>
        </p:txBody>
      </p:sp>
    </p:spTree>
    <p:extLst>
      <p:ext uri="{BB962C8B-B14F-4D97-AF65-F5344CB8AC3E}">
        <p14:creationId xmlns:p14="http://schemas.microsoft.com/office/powerpoint/2010/main" val="1486496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80045BC-58DB-469C-8997-6C0C16B17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465D4E-6640-467C-AE75-8911295E51B0}"/>
              </a:ext>
            </a:extLst>
          </p:cNvPr>
          <p:cNvSpPr>
            <a:spLocks noGrp="1"/>
          </p:cNvSpPr>
          <p:nvPr>
            <p:ph type="title"/>
          </p:nvPr>
        </p:nvSpPr>
        <p:spPr>
          <a:xfrm>
            <a:off x="7859485" y="634946"/>
            <a:ext cx="3690257" cy="1450757"/>
          </a:xfrm>
        </p:spPr>
        <p:txBody>
          <a:bodyPr>
            <a:normAutofit/>
          </a:bodyPr>
          <a:lstStyle/>
          <a:p>
            <a:r>
              <a:rPr lang="en-US" dirty="0"/>
              <a:t>Dataset</a:t>
            </a:r>
          </a:p>
        </p:txBody>
      </p:sp>
      <p:cxnSp>
        <p:nvCxnSpPr>
          <p:cNvPr id="25" name="Straight Connector 24">
            <a:extLst>
              <a:ext uri="{FF2B5EF4-FFF2-40B4-BE49-F238E27FC236}">
                <a16:creationId xmlns:a16="http://schemas.microsoft.com/office/drawing/2014/main" id="{83EF6BB5-A95D-4C59-808C-3B64F444F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436449-AFE9-43AD-94A5-FA1E77AC0B7C}"/>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q"/>
            </a:pPr>
            <a:r>
              <a:rPr lang="en-US" dirty="0"/>
              <a:t> Taxonomy </a:t>
            </a:r>
          </a:p>
          <a:p>
            <a:pPr lvl="1">
              <a:buFont typeface="Wingdings" panose="05000000000000000000" pitchFamily="2" charset="2"/>
              <a:buChar char="§"/>
            </a:pPr>
            <a:r>
              <a:rPr lang="en-US" dirty="0"/>
              <a:t>31 species</a:t>
            </a:r>
          </a:p>
          <a:p>
            <a:pPr lvl="1">
              <a:buFont typeface="Wingdings" panose="05000000000000000000" pitchFamily="2" charset="2"/>
              <a:buChar char="§"/>
            </a:pPr>
            <a:r>
              <a:rPr lang="en-US" dirty="0"/>
              <a:t>19 families</a:t>
            </a:r>
          </a:p>
          <a:p>
            <a:pPr lvl="1">
              <a:buFont typeface="Wingdings" panose="05000000000000000000" pitchFamily="2" charset="2"/>
              <a:buChar char="§"/>
            </a:pPr>
            <a:r>
              <a:rPr lang="en-US" dirty="0"/>
              <a:t>16 orders</a:t>
            </a:r>
          </a:p>
          <a:p>
            <a:pPr lvl="1">
              <a:buFont typeface="Wingdings" panose="05000000000000000000" pitchFamily="2" charset="2"/>
              <a:buChar char="§"/>
            </a:pPr>
            <a:r>
              <a:rPr lang="en-US" dirty="0"/>
              <a:t>6 classes</a:t>
            </a:r>
          </a:p>
          <a:p>
            <a:pPr>
              <a:buFont typeface="Wingdings" panose="05000000000000000000" pitchFamily="2" charset="2"/>
              <a:buChar char="q"/>
            </a:pPr>
            <a:r>
              <a:rPr lang="en-US" dirty="0"/>
              <a:t> From the Stanton lab at UMN</a:t>
            </a:r>
          </a:p>
        </p:txBody>
      </p:sp>
      <p:sp>
        <p:nvSpPr>
          <p:cNvPr id="27" name="Rectangle 26">
            <a:extLst>
              <a:ext uri="{FF2B5EF4-FFF2-40B4-BE49-F238E27FC236}">
                <a16:creationId xmlns:a16="http://schemas.microsoft.com/office/drawing/2014/main" id="{150BDA68-EBDD-443C-9B6B-03CA14AF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00C07DB3-666C-4A9D-81CE-83B435F9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D98955DC-C33D-4BB6-9A2B-639910B5D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45" t="2517" r="16333" b="43061"/>
          <a:stretch/>
        </p:blipFill>
        <p:spPr bwMode="auto">
          <a:xfrm>
            <a:off x="8738894" y="4382800"/>
            <a:ext cx="1931438" cy="186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histogram&#10;&#10;Description automatically generated">
            <a:extLst>
              <a:ext uri="{FF2B5EF4-FFF2-40B4-BE49-F238E27FC236}">
                <a16:creationId xmlns:a16="http://schemas.microsoft.com/office/drawing/2014/main" id="{C4174C44-0CE9-4F66-AC70-49C86B31570D}"/>
              </a:ext>
            </a:extLst>
          </p:cNvPr>
          <p:cNvPicPr>
            <a:picLocks noChangeAspect="1"/>
          </p:cNvPicPr>
          <p:nvPr/>
        </p:nvPicPr>
        <p:blipFill>
          <a:blip r:embed="rId4"/>
          <a:stretch>
            <a:fillRect/>
          </a:stretch>
        </p:blipFill>
        <p:spPr>
          <a:xfrm>
            <a:off x="452846" y="615305"/>
            <a:ext cx="7315200" cy="5486400"/>
          </a:xfrm>
          <a:prstGeom prst="rect">
            <a:avLst/>
          </a:prstGeom>
        </p:spPr>
      </p:pic>
    </p:spTree>
    <p:extLst>
      <p:ext uri="{BB962C8B-B14F-4D97-AF65-F5344CB8AC3E}">
        <p14:creationId xmlns:p14="http://schemas.microsoft.com/office/powerpoint/2010/main" val="941740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68F1F-9BED-4393-B6E4-0E7A2C5D521E}"/>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dirty="0">
                <a:solidFill>
                  <a:schemeClr val="tx1">
                    <a:lumMod val="85000"/>
                    <a:lumOff val="15000"/>
                  </a:schemeClr>
                </a:solidFill>
              </a:rPr>
              <a:t>How do spectra change with age?</a:t>
            </a:r>
          </a:p>
        </p:txBody>
      </p:sp>
      <p:cxnSp>
        <p:nvCxnSpPr>
          <p:cNvPr id="17" name="Straight Connector 16">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24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4BB6E8-B3D5-4DB5-AF48-00E64355F084}"/>
              </a:ext>
            </a:extLst>
          </p:cNvPr>
          <p:cNvPicPr>
            <a:picLocks noChangeAspect="1"/>
          </p:cNvPicPr>
          <p:nvPr/>
        </p:nvPicPr>
        <p:blipFill>
          <a:blip r:embed="rId3"/>
          <a:stretch>
            <a:fillRect/>
          </a:stretch>
        </p:blipFill>
        <p:spPr>
          <a:xfrm>
            <a:off x="1213540" y="801793"/>
            <a:ext cx="9764919" cy="5273056"/>
          </a:xfrm>
          <a:prstGeom prst="rect">
            <a:avLst/>
          </a:prstGeom>
        </p:spPr>
      </p:pic>
      <p:sp>
        <p:nvSpPr>
          <p:cNvPr id="6" name="TextBox 5">
            <a:extLst>
              <a:ext uri="{FF2B5EF4-FFF2-40B4-BE49-F238E27FC236}">
                <a16:creationId xmlns:a16="http://schemas.microsoft.com/office/drawing/2014/main" id="{CD430991-52A5-4D16-B54D-578FC963BCF2}"/>
              </a:ext>
            </a:extLst>
          </p:cNvPr>
          <p:cNvSpPr txBox="1"/>
          <p:nvPr/>
        </p:nvSpPr>
        <p:spPr>
          <a:xfrm>
            <a:off x="9268187" y="6030230"/>
            <a:ext cx="2423604" cy="369332"/>
          </a:xfrm>
          <a:prstGeom prst="rect">
            <a:avLst/>
          </a:prstGeom>
          <a:noFill/>
        </p:spPr>
        <p:txBody>
          <a:bodyPr wrap="square" rtlCol="0">
            <a:spAutoFit/>
          </a:bodyPr>
          <a:lstStyle/>
          <a:p>
            <a:r>
              <a:rPr lang="en-US" dirty="0"/>
              <a:t>Ellis et al. (2021)</a:t>
            </a:r>
          </a:p>
        </p:txBody>
      </p:sp>
    </p:spTree>
    <p:extLst>
      <p:ext uri="{BB962C8B-B14F-4D97-AF65-F5344CB8AC3E}">
        <p14:creationId xmlns:p14="http://schemas.microsoft.com/office/powerpoint/2010/main" val="1627356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0169-DBAA-4914-B8BC-06AC34FF8DDA}"/>
              </a:ext>
            </a:extLst>
          </p:cNvPr>
          <p:cNvSpPr>
            <a:spLocks noGrp="1"/>
          </p:cNvSpPr>
          <p:nvPr>
            <p:ph type="title"/>
          </p:nvPr>
        </p:nvSpPr>
        <p:spPr>
          <a:xfrm>
            <a:off x="1097280" y="286603"/>
            <a:ext cx="10058400" cy="1450757"/>
          </a:xfrm>
        </p:spPr>
        <p:txBody>
          <a:bodyPr>
            <a:normAutofit/>
          </a:bodyPr>
          <a:lstStyle/>
          <a:p>
            <a:r>
              <a:rPr lang="en-US" dirty="0"/>
              <a:t>Three models</a:t>
            </a:r>
          </a:p>
        </p:txBody>
      </p:sp>
      <p:graphicFrame>
        <p:nvGraphicFramePr>
          <p:cNvPr id="5" name="Content Placeholder 2">
            <a:extLst>
              <a:ext uri="{FF2B5EF4-FFF2-40B4-BE49-F238E27FC236}">
                <a16:creationId xmlns:a16="http://schemas.microsoft.com/office/drawing/2014/main" id="{89E1F9A9-A0E6-42BD-B1AE-507BFCA119DA}"/>
              </a:ext>
            </a:extLst>
          </p:cNvPr>
          <p:cNvGraphicFramePr>
            <a:graphicFrameLocks noGrp="1"/>
          </p:cNvGraphicFramePr>
          <p:nvPr>
            <p:ph idx="1"/>
            <p:extLst>
              <p:ext uri="{D42A27DB-BD31-4B8C-83A1-F6EECF244321}">
                <p14:modId xmlns:p14="http://schemas.microsoft.com/office/powerpoint/2010/main" val="209614393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064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9F23-2429-425B-9C2B-B3F66C95A84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a:solidFill>
                  <a:schemeClr val="tx1">
                    <a:lumMod val="85000"/>
                    <a:lumOff val="15000"/>
                  </a:schemeClr>
                </a:solidFill>
              </a:rPr>
              <a:t>Different species change at about the same rate</a:t>
            </a:r>
          </a:p>
        </p:txBody>
      </p:sp>
      <p:pic>
        <p:nvPicPr>
          <p:cNvPr id="1026" name="Picture 2" descr="Chart, histogram&#10;&#10;Description automatically generated">
            <a:extLst>
              <a:ext uri="{FF2B5EF4-FFF2-40B4-BE49-F238E27FC236}">
                <a16:creationId xmlns:a16="http://schemas.microsoft.com/office/drawing/2014/main" id="{BB724BF1-26F9-4177-A5E7-1E6CCB23AA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70" y="640081"/>
            <a:ext cx="6738874"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489EF0AE-4D58-4F3C-BCD4-FBA59911724C}"/>
              </a:ext>
            </a:extLst>
          </p:cNvPr>
          <p:cNvSpPr txBox="1"/>
          <p:nvPr/>
        </p:nvSpPr>
        <p:spPr>
          <a:xfrm>
            <a:off x="1291472" y="813285"/>
            <a:ext cx="6315959" cy="369332"/>
          </a:xfrm>
          <a:prstGeom prst="rect">
            <a:avLst/>
          </a:prstGeom>
          <a:noFill/>
        </p:spPr>
        <p:txBody>
          <a:bodyPr wrap="square" rtlCol="0">
            <a:spAutoFit/>
          </a:bodyPr>
          <a:lstStyle/>
          <a:p>
            <a:r>
              <a:rPr lang="en-US" dirty="0"/>
              <a:t>Fixed-slope model vs Intercept-only and variable-slope models</a:t>
            </a:r>
          </a:p>
        </p:txBody>
      </p:sp>
    </p:spTree>
    <p:extLst>
      <p:ext uri="{BB962C8B-B14F-4D97-AF65-F5344CB8AC3E}">
        <p14:creationId xmlns:p14="http://schemas.microsoft.com/office/powerpoint/2010/main" val="503493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038B8727-D318-4B70-B353-C390602FF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53" name="Rectangle 72">
            <a:extLst>
              <a:ext uri="{FF2B5EF4-FFF2-40B4-BE49-F238E27FC236}">
                <a16:creationId xmlns:a16="http://schemas.microsoft.com/office/drawing/2014/main" id="{1B0C8367-28B6-4EF1-B182-01BEC9872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830D61-6160-4F00-BF91-DF72A30BF65E}"/>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Decrease in reflectance</a:t>
            </a:r>
            <a:endParaRPr lang="en-US" sz="3600" dirty="0">
              <a:solidFill>
                <a:srgbClr val="FFFFFF"/>
              </a:solidFill>
            </a:endParaRPr>
          </a:p>
        </p:txBody>
      </p:sp>
      <p:sp>
        <p:nvSpPr>
          <p:cNvPr id="3" name="Content Placeholder 2">
            <a:extLst>
              <a:ext uri="{FF2B5EF4-FFF2-40B4-BE49-F238E27FC236}">
                <a16:creationId xmlns:a16="http://schemas.microsoft.com/office/drawing/2014/main" id="{FB5D5D0D-3414-473B-B561-8EAB942640F6}"/>
              </a:ext>
            </a:extLst>
          </p:cNvPr>
          <p:cNvSpPr>
            <a:spLocks noGrp="1"/>
          </p:cNvSpPr>
          <p:nvPr>
            <p:ph idx="1"/>
          </p:nvPr>
        </p:nvSpPr>
        <p:spPr>
          <a:xfrm>
            <a:off x="492371" y="2653800"/>
            <a:ext cx="3084844" cy="3335519"/>
          </a:xfrm>
        </p:spPr>
        <p:txBody>
          <a:bodyPr>
            <a:normAutofit/>
          </a:bodyPr>
          <a:lstStyle/>
          <a:p>
            <a:pPr marL="0" indent="0">
              <a:buNone/>
            </a:pPr>
            <a:r>
              <a:rPr lang="en-US" sz="1500">
                <a:solidFill>
                  <a:schemeClr val="bg1"/>
                </a:solidFill>
              </a:rPr>
              <a:t>Conditional r-squared between 0.6 and 0.8</a:t>
            </a:r>
          </a:p>
          <a:p>
            <a:pPr marL="0" indent="0">
              <a:buNone/>
            </a:pPr>
            <a:r>
              <a:rPr lang="en-US" sz="1500">
                <a:solidFill>
                  <a:schemeClr val="bg1"/>
                </a:solidFill>
              </a:rPr>
              <a:t>Most of the variation explained by the differences in intercepts between species</a:t>
            </a:r>
            <a:endParaRPr lang="en-US" sz="1500" dirty="0">
              <a:solidFill>
                <a:schemeClr val="bg1"/>
              </a:solidFill>
            </a:endParaRPr>
          </a:p>
        </p:txBody>
      </p:sp>
      <p:sp>
        <p:nvSpPr>
          <p:cNvPr id="2054" name="Rectangle 74">
            <a:extLst>
              <a:ext uri="{FF2B5EF4-FFF2-40B4-BE49-F238E27FC236}">
                <a16:creationId xmlns:a16="http://schemas.microsoft.com/office/drawing/2014/main" id="{649E3F4C-17F5-49E4-B05F-80C6B348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a:extLst>
              <a:ext uri="{FF2B5EF4-FFF2-40B4-BE49-F238E27FC236}">
                <a16:creationId xmlns:a16="http://schemas.microsoft.com/office/drawing/2014/main" id="{EC5610AD-49FC-4071-A474-1AEFA01FD9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53" r="50017" b="67603"/>
          <a:stretch/>
        </p:blipFill>
        <p:spPr bwMode="auto">
          <a:xfrm>
            <a:off x="5677983" y="0"/>
            <a:ext cx="5058714" cy="38046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B775BC8-4019-44F3-94B9-A6BB3B4647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7" t="33799" r="50017" b="33804"/>
          <a:stretch/>
        </p:blipFill>
        <p:spPr bwMode="auto">
          <a:xfrm>
            <a:off x="5380872" y="3895337"/>
            <a:ext cx="2761429" cy="20790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3D9A6502-73E2-44F5-B758-DDDCBD4417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46" t="67371" r="49569"/>
          <a:stretch/>
        </p:blipFill>
        <p:spPr bwMode="auto">
          <a:xfrm>
            <a:off x="8601516" y="3895337"/>
            <a:ext cx="2761429" cy="20939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BCBED5C-45AF-47E3-B028-3AD5F7BBCC24}"/>
              </a:ext>
            </a:extLst>
          </p:cNvPr>
          <p:cNvCxnSpPr/>
          <p:nvPr/>
        </p:nvCxnSpPr>
        <p:spPr>
          <a:xfrm>
            <a:off x="5257974" y="3895337"/>
            <a:ext cx="6014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59A189-12BF-44A0-B143-F8142329D11A}"/>
              </a:ext>
            </a:extLst>
          </p:cNvPr>
          <p:cNvCxnSpPr/>
          <p:nvPr/>
        </p:nvCxnSpPr>
        <p:spPr>
          <a:xfrm>
            <a:off x="8341163" y="3887857"/>
            <a:ext cx="0" cy="22021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442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CCF5787-72B4-4CCA-B368-D7DEB462E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D3F29-C8BD-4A51-AEFC-1EFC12D47C64}"/>
              </a:ext>
            </a:extLst>
          </p:cNvPr>
          <p:cNvSpPr>
            <a:spLocks noGrp="1"/>
          </p:cNvSpPr>
          <p:nvPr>
            <p:ph type="title"/>
          </p:nvPr>
        </p:nvSpPr>
        <p:spPr>
          <a:xfrm>
            <a:off x="6652256" y="634946"/>
            <a:ext cx="4821283" cy="1450757"/>
          </a:xfrm>
        </p:spPr>
        <p:txBody>
          <a:bodyPr>
            <a:normAutofit/>
          </a:bodyPr>
          <a:lstStyle/>
          <a:p>
            <a:r>
              <a:rPr lang="en-US" dirty="0"/>
              <a:t>Changes in the  NIR/SWIR</a:t>
            </a:r>
          </a:p>
        </p:txBody>
      </p:sp>
      <p:sp>
        <p:nvSpPr>
          <p:cNvPr id="37" name="Rectangle 36">
            <a:extLst>
              <a:ext uri="{FF2B5EF4-FFF2-40B4-BE49-F238E27FC236}">
                <a16:creationId xmlns:a16="http://schemas.microsoft.com/office/drawing/2014/main" id="{319BD1AF-BE8C-4560-9CAF-CCBB7F5A5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2806700" cy="276499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up of a brain&#10;&#10;Description automatically generated with low confidence">
            <a:extLst>
              <a:ext uri="{FF2B5EF4-FFF2-40B4-BE49-F238E27FC236}">
                <a16:creationId xmlns:a16="http://schemas.microsoft.com/office/drawing/2014/main" id="{803C71E8-A5EE-4175-A219-93D1778979B1}"/>
              </a:ext>
            </a:extLst>
          </p:cNvPr>
          <p:cNvPicPr>
            <a:picLocks noChangeAspect="1"/>
          </p:cNvPicPr>
          <p:nvPr/>
        </p:nvPicPr>
        <p:blipFill>
          <a:blip r:embed="rId3"/>
          <a:stretch>
            <a:fillRect/>
          </a:stretch>
        </p:blipFill>
        <p:spPr>
          <a:xfrm>
            <a:off x="860416" y="370357"/>
            <a:ext cx="1732961" cy="2663767"/>
          </a:xfrm>
          <a:prstGeom prst="rect">
            <a:avLst/>
          </a:prstGeom>
        </p:spPr>
      </p:pic>
      <p:sp>
        <p:nvSpPr>
          <p:cNvPr id="39" name="Rectangle 38">
            <a:extLst>
              <a:ext uri="{FF2B5EF4-FFF2-40B4-BE49-F238E27FC236}">
                <a16:creationId xmlns:a16="http://schemas.microsoft.com/office/drawing/2014/main" id="{E57CDAE5-F9C7-43EB-B949-4F56262B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9300" y="321733"/>
            <a:ext cx="2806699" cy="276499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E1E6B051-347F-45B5-9BEA-FA0CB3A87A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63893"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7138E0B-38E4-4D04-ADAD-36978F681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47592"/>
            <a:ext cx="2806700" cy="273618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brain&#10;&#10;Description automatically generated with low confidence">
            <a:extLst>
              <a:ext uri="{FF2B5EF4-FFF2-40B4-BE49-F238E27FC236}">
                <a16:creationId xmlns:a16="http://schemas.microsoft.com/office/drawing/2014/main" id="{9E51AC21-FB9F-4B9B-B0F1-5EC84381A403}"/>
              </a:ext>
            </a:extLst>
          </p:cNvPr>
          <p:cNvPicPr>
            <a:picLocks noChangeAspect="1"/>
          </p:cNvPicPr>
          <p:nvPr/>
        </p:nvPicPr>
        <p:blipFill>
          <a:blip r:embed="rId4"/>
          <a:stretch>
            <a:fillRect/>
          </a:stretch>
        </p:blipFill>
        <p:spPr>
          <a:xfrm>
            <a:off x="3751470" y="402078"/>
            <a:ext cx="1880900" cy="2587198"/>
          </a:xfrm>
          <a:prstGeom prst="rect">
            <a:avLst/>
          </a:prstGeom>
        </p:spPr>
      </p:pic>
      <p:sp>
        <p:nvSpPr>
          <p:cNvPr id="45" name="Rectangle 44">
            <a:extLst>
              <a:ext uri="{FF2B5EF4-FFF2-40B4-BE49-F238E27FC236}">
                <a16:creationId xmlns:a16="http://schemas.microsoft.com/office/drawing/2014/main" id="{91FAD89E-1E30-4308-8BBA-3F847B5E6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3494" y="3247592"/>
            <a:ext cx="2792505" cy="273618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plant&#10;&#10;Description automatically generated with low confidence">
            <a:extLst>
              <a:ext uri="{FF2B5EF4-FFF2-40B4-BE49-F238E27FC236}">
                <a16:creationId xmlns:a16="http://schemas.microsoft.com/office/drawing/2014/main" id="{4A7D3355-BA16-47CF-8C42-F6FDCFF0C21F}"/>
              </a:ext>
            </a:extLst>
          </p:cNvPr>
          <p:cNvPicPr>
            <a:picLocks noChangeAspect="1"/>
          </p:cNvPicPr>
          <p:nvPr/>
        </p:nvPicPr>
        <p:blipFill>
          <a:blip r:embed="rId5"/>
          <a:stretch>
            <a:fillRect/>
          </a:stretch>
        </p:blipFill>
        <p:spPr>
          <a:xfrm>
            <a:off x="3767122" y="3326036"/>
            <a:ext cx="1865248" cy="2600514"/>
          </a:xfrm>
          <a:prstGeom prst="rect">
            <a:avLst/>
          </a:prstGeom>
        </p:spPr>
      </p:pic>
      <p:graphicFrame>
        <p:nvGraphicFramePr>
          <p:cNvPr id="51" name="Content Placeholder 2">
            <a:extLst>
              <a:ext uri="{FF2B5EF4-FFF2-40B4-BE49-F238E27FC236}">
                <a16:creationId xmlns:a16="http://schemas.microsoft.com/office/drawing/2014/main" id="{65797FBE-B2E2-4B13-9685-D2DEE6546841}"/>
              </a:ext>
            </a:extLst>
          </p:cNvPr>
          <p:cNvGraphicFramePr>
            <a:graphicFrameLocks noGrp="1"/>
          </p:cNvGraphicFramePr>
          <p:nvPr>
            <p:ph idx="1"/>
            <p:extLst>
              <p:ext uri="{D42A27DB-BD31-4B8C-83A1-F6EECF244321}">
                <p14:modId xmlns:p14="http://schemas.microsoft.com/office/powerpoint/2010/main" val="1597212555"/>
              </p:ext>
            </p:extLst>
          </p:nvPr>
        </p:nvGraphicFramePr>
        <p:xfrm>
          <a:off x="6652256" y="2198914"/>
          <a:ext cx="4821283" cy="3670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7" name="Rectangle 46">
            <a:extLst>
              <a:ext uri="{FF2B5EF4-FFF2-40B4-BE49-F238E27FC236}">
                <a16:creationId xmlns:a16="http://schemas.microsoft.com/office/drawing/2014/main" id="{066933E0-D5D8-4983-AC5D-11596BFE9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6DD8A011-73D0-495E-BEA0-8EEE37F3D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close-up of some mushrooms&#10;&#10;Description automatically generated with low confidence">
            <a:extLst>
              <a:ext uri="{FF2B5EF4-FFF2-40B4-BE49-F238E27FC236}">
                <a16:creationId xmlns:a16="http://schemas.microsoft.com/office/drawing/2014/main" id="{D9227CE5-38AA-4168-AE4A-4E42A9139876}"/>
              </a:ext>
            </a:extLst>
          </p:cNvPr>
          <p:cNvPicPr>
            <a:picLocks noChangeAspect="1"/>
          </p:cNvPicPr>
          <p:nvPr/>
        </p:nvPicPr>
        <p:blipFill>
          <a:blip r:embed="rId11"/>
          <a:stretch>
            <a:fillRect/>
          </a:stretch>
        </p:blipFill>
        <p:spPr>
          <a:xfrm>
            <a:off x="860416" y="3283801"/>
            <a:ext cx="1836042" cy="2663767"/>
          </a:xfrm>
          <a:prstGeom prst="rect">
            <a:avLst/>
          </a:prstGeom>
        </p:spPr>
      </p:pic>
      <p:sp>
        <p:nvSpPr>
          <p:cNvPr id="12" name="TextBox 11">
            <a:extLst>
              <a:ext uri="{FF2B5EF4-FFF2-40B4-BE49-F238E27FC236}">
                <a16:creationId xmlns:a16="http://schemas.microsoft.com/office/drawing/2014/main" id="{694F30EA-5C4B-4C8C-AD85-801B1AD44223}"/>
              </a:ext>
            </a:extLst>
          </p:cNvPr>
          <p:cNvSpPr txBox="1"/>
          <p:nvPr/>
        </p:nvSpPr>
        <p:spPr>
          <a:xfrm>
            <a:off x="1938124" y="6028062"/>
            <a:ext cx="2549035" cy="369332"/>
          </a:xfrm>
          <a:prstGeom prst="rect">
            <a:avLst/>
          </a:prstGeom>
          <a:noFill/>
        </p:spPr>
        <p:txBody>
          <a:bodyPr wrap="square" rtlCol="0">
            <a:spAutoFit/>
          </a:bodyPr>
          <a:lstStyle/>
          <a:p>
            <a:r>
              <a:rPr lang="en-US" dirty="0" err="1"/>
              <a:t>Scheidegger</a:t>
            </a:r>
            <a:r>
              <a:rPr lang="en-US" dirty="0"/>
              <a:t> et al. (1995)</a:t>
            </a:r>
          </a:p>
        </p:txBody>
      </p:sp>
    </p:spTree>
    <p:extLst>
      <p:ext uri="{BB962C8B-B14F-4D97-AF65-F5344CB8AC3E}">
        <p14:creationId xmlns:p14="http://schemas.microsoft.com/office/powerpoint/2010/main" val="3835268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7011-4CF9-4D7E-A819-31860D7416D6}"/>
              </a:ext>
            </a:extLst>
          </p:cNvPr>
          <p:cNvSpPr>
            <a:spLocks noGrp="1"/>
          </p:cNvSpPr>
          <p:nvPr>
            <p:ph type="title"/>
          </p:nvPr>
        </p:nvSpPr>
        <p:spPr/>
        <p:txBody>
          <a:bodyPr/>
          <a:lstStyle/>
          <a:p>
            <a:r>
              <a:rPr lang="en-US" dirty="0"/>
              <a:t>Lack of change in the VIS</a:t>
            </a:r>
          </a:p>
        </p:txBody>
      </p:sp>
      <p:graphicFrame>
        <p:nvGraphicFramePr>
          <p:cNvPr id="24" name="Content Placeholder 2">
            <a:extLst>
              <a:ext uri="{FF2B5EF4-FFF2-40B4-BE49-F238E27FC236}">
                <a16:creationId xmlns:a16="http://schemas.microsoft.com/office/drawing/2014/main" id="{1DB53CD0-1C74-4DAA-B482-D84A444EC7A9}"/>
              </a:ext>
            </a:extLst>
          </p:cNvPr>
          <p:cNvGraphicFramePr>
            <a:graphicFrameLocks noGrp="1"/>
          </p:cNvGraphicFramePr>
          <p:nvPr>
            <p:ph idx="1"/>
            <p:extLst>
              <p:ext uri="{D42A27DB-BD31-4B8C-83A1-F6EECF244321}">
                <p14:modId xmlns:p14="http://schemas.microsoft.com/office/powerpoint/2010/main" val="3688712993"/>
              </p:ext>
            </p:extLst>
          </p:nvPr>
        </p:nvGraphicFramePr>
        <p:xfrm>
          <a:off x="6312022" y="1845734"/>
          <a:ext cx="4866739"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FF88CD6E-48C6-42F6-934C-9F4873FC7260}"/>
              </a:ext>
            </a:extLst>
          </p:cNvPr>
          <p:cNvCxnSpPr/>
          <p:nvPr/>
        </p:nvCxnSpPr>
        <p:spPr>
          <a:xfrm>
            <a:off x="1216241" y="2210540"/>
            <a:ext cx="0" cy="3480046"/>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5F66079-3280-43B4-A3A7-F9D5D30BAE10}"/>
              </a:ext>
            </a:extLst>
          </p:cNvPr>
          <p:cNvCxnSpPr>
            <a:cxnSpLocks/>
          </p:cNvCxnSpPr>
          <p:nvPr/>
        </p:nvCxnSpPr>
        <p:spPr>
          <a:xfrm flipH="1">
            <a:off x="1216241" y="5690586"/>
            <a:ext cx="3879541" cy="0"/>
          </a:xfrm>
          <a:prstGeom prst="line">
            <a:avLst/>
          </a:prstGeom>
          <a:ln w="19050"/>
        </p:spPr>
        <p:style>
          <a:lnRef idx="1">
            <a:schemeClr val="dk1"/>
          </a:lnRef>
          <a:fillRef idx="0">
            <a:schemeClr val="dk1"/>
          </a:fillRef>
          <a:effectRef idx="0">
            <a:schemeClr val="dk1"/>
          </a:effectRef>
          <a:fontRef idx="minor">
            <a:schemeClr val="tx1"/>
          </a:fontRef>
        </p:style>
      </p:cxnSp>
      <p:sp>
        <p:nvSpPr>
          <p:cNvPr id="14" name="Freeform: Shape 13">
            <a:extLst>
              <a:ext uri="{FF2B5EF4-FFF2-40B4-BE49-F238E27FC236}">
                <a16:creationId xmlns:a16="http://schemas.microsoft.com/office/drawing/2014/main" id="{46536C7E-DB8F-41F1-A262-584748FF8BB7}"/>
              </a:ext>
            </a:extLst>
          </p:cNvPr>
          <p:cNvSpPr/>
          <p:nvPr/>
        </p:nvSpPr>
        <p:spPr>
          <a:xfrm>
            <a:off x="1376040" y="2210540"/>
            <a:ext cx="3559945" cy="3364430"/>
          </a:xfrm>
          <a:custGeom>
            <a:avLst/>
            <a:gdLst>
              <a:gd name="connsiteX0" fmla="*/ 0 w 3559945"/>
              <a:gd name="connsiteY0" fmla="*/ 0 h 3364430"/>
              <a:gd name="connsiteX1" fmla="*/ 710213 w 3559945"/>
              <a:gd name="connsiteY1" fmla="*/ 2840854 h 3364430"/>
              <a:gd name="connsiteX2" fmla="*/ 3559945 w 3559945"/>
              <a:gd name="connsiteY2" fmla="*/ 3355759 h 3364430"/>
            </a:gdLst>
            <a:ahLst/>
            <a:cxnLst>
              <a:cxn ang="0">
                <a:pos x="connsiteX0" y="connsiteY0"/>
              </a:cxn>
              <a:cxn ang="0">
                <a:pos x="connsiteX1" y="connsiteY1"/>
              </a:cxn>
              <a:cxn ang="0">
                <a:pos x="connsiteX2" y="connsiteY2"/>
              </a:cxn>
            </a:cxnLst>
            <a:rect l="l" t="t" r="r" b="b"/>
            <a:pathLst>
              <a:path w="3559945" h="3364430">
                <a:moveTo>
                  <a:pt x="0" y="0"/>
                </a:moveTo>
                <a:cubicBezTo>
                  <a:pt x="58444" y="1140780"/>
                  <a:pt x="116889" y="2281561"/>
                  <a:pt x="710213" y="2840854"/>
                </a:cubicBezTo>
                <a:cubicBezTo>
                  <a:pt x="1303537" y="3400147"/>
                  <a:pt x="2431741" y="3377953"/>
                  <a:pt x="3559945" y="3355759"/>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411831C-9D9C-42FF-B6A3-9883A410F550}"/>
              </a:ext>
            </a:extLst>
          </p:cNvPr>
          <p:cNvSpPr txBox="1"/>
          <p:nvPr/>
        </p:nvSpPr>
        <p:spPr>
          <a:xfrm rot="16200000">
            <a:off x="-197548" y="3150231"/>
            <a:ext cx="2248714" cy="369332"/>
          </a:xfrm>
          <a:prstGeom prst="rect">
            <a:avLst/>
          </a:prstGeom>
          <a:noFill/>
        </p:spPr>
        <p:txBody>
          <a:bodyPr wrap="square" rtlCol="0">
            <a:spAutoFit/>
          </a:bodyPr>
          <a:lstStyle/>
          <a:p>
            <a:r>
              <a:rPr lang="en-US" dirty="0"/>
              <a:t>Chlorophyll</a:t>
            </a:r>
          </a:p>
        </p:txBody>
      </p:sp>
      <p:sp>
        <p:nvSpPr>
          <p:cNvPr id="16" name="TextBox 15">
            <a:extLst>
              <a:ext uri="{FF2B5EF4-FFF2-40B4-BE49-F238E27FC236}">
                <a16:creationId xmlns:a16="http://schemas.microsoft.com/office/drawing/2014/main" id="{BA9316FF-4AF1-4B9E-B057-C76280DF0243}"/>
              </a:ext>
            </a:extLst>
          </p:cNvPr>
          <p:cNvSpPr txBox="1"/>
          <p:nvPr/>
        </p:nvSpPr>
        <p:spPr>
          <a:xfrm>
            <a:off x="2798240" y="5736136"/>
            <a:ext cx="2248714" cy="369332"/>
          </a:xfrm>
          <a:prstGeom prst="rect">
            <a:avLst/>
          </a:prstGeom>
          <a:noFill/>
        </p:spPr>
        <p:txBody>
          <a:bodyPr wrap="square" rtlCol="0">
            <a:spAutoFit/>
          </a:bodyPr>
          <a:lstStyle/>
          <a:p>
            <a:r>
              <a:rPr lang="en-US" dirty="0"/>
              <a:t>Time</a:t>
            </a:r>
          </a:p>
        </p:txBody>
      </p:sp>
      <p:sp>
        <p:nvSpPr>
          <p:cNvPr id="17" name="Rectangle 16">
            <a:extLst>
              <a:ext uri="{FF2B5EF4-FFF2-40B4-BE49-F238E27FC236}">
                <a16:creationId xmlns:a16="http://schemas.microsoft.com/office/drawing/2014/main" id="{4E075E36-7C55-4F94-A0CB-057E2A44F881}"/>
              </a:ext>
            </a:extLst>
          </p:cNvPr>
          <p:cNvSpPr/>
          <p:nvPr/>
        </p:nvSpPr>
        <p:spPr>
          <a:xfrm>
            <a:off x="3156012" y="5442012"/>
            <a:ext cx="1890943" cy="1785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249A6BE-D504-4C28-9A2B-63B64E440ED6}"/>
              </a:ext>
            </a:extLst>
          </p:cNvPr>
          <p:cNvCxnSpPr>
            <a:cxnSpLocks/>
            <a:stCxn id="17" idx="0"/>
          </p:cNvCxnSpPr>
          <p:nvPr/>
        </p:nvCxnSpPr>
        <p:spPr>
          <a:xfrm flipH="1" flipV="1">
            <a:off x="2766277" y="3870656"/>
            <a:ext cx="1335207" cy="1571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18D5DE8E-EDC2-4044-9D69-FCFF7F4EA0F4}"/>
              </a:ext>
            </a:extLst>
          </p:cNvPr>
          <p:cNvSpPr/>
          <p:nvPr/>
        </p:nvSpPr>
        <p:spPr>
          <a:xfrm>
            <a:off x="2766277" y="2857108"/>
            <a:ext cx="2959820" cy="10135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B1D1549-692B-4F62-8FBB-4B2E6F5AC612}"/>
              </a:ext>
            </a:extLst>
          </p:cNvPr>
          <p:cNvCxnSpPr>
            <a:stCxn id="25" idx="1"/>
            <a:endCxn id="25" idx="3"/>
          </p:cNvCxnSpPr>
          <p:nvPr/>
        </p:nvCxnSpPr>
        <p:spPr>
          <a:xfrm>
            <a:off x="2766277" y="3363882"/>
            <a:ext cx="2933187" cy="18510"/>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94A3F537-7504-4936-8325-0636F069EEBB}"/>
              </a:ext>
            </a:extLst>
          </p:cNvPr>
          <p:cNvCxnSpPr>
            <a:cxnSpLocks/>
            <a:stCxn id="17" idx="0"/>
          </p:cNvCxnSpPr>
          <p:nvPr/>
        </p:nvCxnSpPr>
        <p:spPr>
          <a:xfrm flipV="1">
            <a:off x="4101484" y="3870656"/>
            <a:ext cx="1597980" cy="1571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150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68F1F-9BED-4393-B6E4-0E7A2C5D521E}"/>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dirty="0">
                <a:solidFill>
                  <a:schemeClr val="tx1">
                    <a:lumMod val="85000"/>
                    <a:lumOff val="15000"/>
                  </a:schemeClr>
                </a:solidFill>
              </a:rPr>
              <a:t>Can we classify taxa from spectra of herbarium specimens? </a:t>
            </a:r>
          </a:p>
        </p:txBody>
      </p:sp>
      <p:cxnSp>
        <p:nvCxnSpPr>
          <p:cNvPr id="17" name="Straight Connector 16">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32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Rectangle 136">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9" name="Straight Connector 138">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CA98E-4FF3-4C77-9A43-27804472838B}"/>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dirty="0">
                <a:solidFill>
                  <a:schemeClr val="tx1">
                    <a:lumMod val="85000"/>
                    <a:lumOff val="15000"/>
                  </a:schemeClr>
                </a:solidFill>
              </a:rPr>
              <a:t>Species classified well</a:t>
            </a:r>
          </a:p>
        </p:txBody>
      </p:sp>
      <p:sp>
        <p:nvSpPr>
          <p:cNvPr id="3" name="Content Placeholder 2">
            <a:extLst>
              <a:ext uri="{FF2B5EF4-FFF2-40B4-BE49-F238E27FC236}">
                <a16:creationId xmlns:a16="http://schemas.microsoft.com/office/drawing/2014/main" id="{22490BEF-3DD8-4A37-A87F-7B821F07B13A}"/>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buNone/>
            </a:pPr>
            <a:r>
              <a:rPr lang="en-US" cap="all" spc="200">
                <a:solidFill>
                  <a:schemeClr val="tx1">
                    <a:lumMod val="85000"/>
                    <a:lumOff val="15000"/>
                  </a:schemeClr>
                </a:solidFill>
                <a:latin typeface="+mj-lt"/>
              </a:rPr>
              <a:t>77.0 % overall accuracy</a:t>
            </a:r>
          </a:p>
        </p:txBody>
      </p:sp>
      <p:cxnSp>
        <p:nvCxnSpPr>
          <p:cNvPr id="143" name="Straight Connector 142">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4" name="Picture 2">
            <a:extLst>
              <a:ext uri="{FF2B5EF4-FFF2-40B4-BE49-F238E27FC236}">
                <a16:creationId xmlns:a16="http://schemas.microsoft.com/office/drawing/2014/main" id="{1AD90C87-D397-4D63-AF67-DD0CD4BEAD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5948" y="74057"/>
            <a:ext cx="6709885" cy="670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01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BB9730C-14BA-4087-9AF5-401956772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C8AB72-CC2C-4452-A54B-A3EB92AD2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10DF257-A64C-48ED-99A5-4E6466D4668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Aging does influence classification, but not by much</a:t>
            </a:r>
          </a:p>
        </p:txBody>
      </p:sp>
      <p:sp>
        <p:nvSpPr>
          <p:cNvPr id="23" name="Rectangle 22">
            <a:extLst>
              <a:ext uri="{FF2B5EF4-FFF2-40B4-BE49-F238E27FC236}">
                <a16:creationId xmlns:a16="http://schemas.microsoft.com/office/drawing/2014/main" id="{48F3622B-3E4C-4435-A51C-9D6FD1C2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1">
            <a:extLst>
              <a:ext uri="{FF2B5EF4-FFF2-40B4-BE49-F238E27FC236}">
                <a16:creationId xmlns:a16="http://schemas.microsoft.com/office/drawing/2014/main" id="{8FA9DF19-4182-43A3-B35D-2D8F0099C946}"/>
              </a:ext>
            </a:extLst>
          </p:cNvPr>
          <p:cNvSpPr>
            <a:spLocks noChangeArrowheads="1"/>
          </p:cNvSpPr>
          <p:nvPr/>
        </p:nvSpPr>
        <p:spPr bwMode="auto">
          <a:xfrm>
            <a:off x="3290353" y="30932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
            <a:extLst>
              <a:ext uri="{FF2B5EF4-FFF2-40B4-BE49-F238E27FC236}">
                <a16:creationId xmlns:a16="http://schemas.microsoft.com/office/drawing/2014/main" id="{3BF5164A-A060-4627-8406-721ACADE1FF7}"/>
              </a:ext>
            </a:extLst>
          </p:cNvPr>
          <p:cNvSpPr>
            <a:spLocks noChangeArrowheads="1"/>
          </p:cNvSpPr>
          <p:nvPr/>
        </p:nvSpPr>
        <p:spPr bwMode="auto">
          <a:xfrm>
            <a:off x="3411538" y="3181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0A58052D-7C9E-415A-B7C9-5973AF9292BF}"/>
              </a:ext>
            </a:extLst>
          </p:cNvPr>
          <p:cNvGraphicFramePr>
            <a:graphicFrameLocks noGrp="1"/>
          </p:cNvGraphicFramePr>
          <p:nvPr>
            <p:extLst>
              <p:ext uri="{D42A27DB-BD31-4B8C-83A1-F6EECF244321}">
                <p14:modId xmlns:p14="http://schemas.microsoft.com/office/powerpoint/2010/main" val="1933728958"/>
              </p:ext>
            </p:extLst>
          </p:nvPr>
        </p:nvGraphicFramePr>
        <p:xfrm>
          <a:off x="633999" y="853553"/>
          <a:ext cx="10925104" cy="3198560"/>
        </p:xfrm>
        <a:graphic>
          <a:graphicData uri="http://schemas.openxmlformats.org/drawingml/2006/table">
            <a:tbl>
              <a:tblPr firstRow="1" bandRow="1"/>
              <a:tblGrid>
                <a:gridCol w="2680910">
                  <a:extLst>
                    <a:ext uri="{9D8B030D-6E8A-4147-A177-3AD203B41FA5}">
                      <a16:colId xmlns:a16="http://schemas.microsoft.com/office/drawing/2014/main" val="664994706"/>
                    </a:ext>
                  </a:extLst>
                </a:gridCol>
                <a:gridCol w="2680910">
                  <a:extLst>
                    <a:ext uri="{9D8B030D-6E8A-4147-A177-3AD203B41FA5}">
                      <a16:colId xmlns:a16="http://schemas.microsoft.com/office/drawing/2014/main" val="11738783"/>
                    </a:ext>
                  </a:extLst>
                </a:gridCol>
                <a:gridCol w="1985859">
                  <a:extLst>
                    <a:ext uri="{9D8B030D-6E8A-4147-A177-3AD203B41FA5}">
                      <a16:colId xmlns:a16="http://schemas.microsoft.com/office/drawing/2014/main" val="2092808899"/>
                    </a:ext>
                  </a:extLst>
                </a:gridCol>
                <a:gridCol w="1591566">
                  <a:extLst>
                    <a:ext uri="{9D8B030D-6E8A-4147-A177-3AD203B41FA5}">
                      <a16:colId xmlns:a16="http://schemas.microsoft.com/office/drawing/2014/main" val="2373809456"/>
                    </a:ext>
                  </a:extLst>
                </a:gridCol>
                <a:gridCol w="1985859">
                  <a:extLst>
                    <a:ext uri="{9D8B030D-6E8A-4147-A177-3AD203B41FA5}">
                      <a16:colId xmlns:a16="http://schemas.microsoft.com/office/drawing/2014/main" val="2284671643"/>
                    </a:ext>
                  </a:extLst>
                </a:gridCol>
              </a:tblGrid>
              <a:tr h="944740">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Taxonomic rank</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Difference of means (%)</a:t>
                      </a:r>
                      <a:endParaRPr lang="en-US" sz="3800" dirty="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Standard Error</a:t>
                      </a:r>
                      <a:endParaRPr lang="en-US" sz="3800">
                        <a:effectLst/>
                      </a:endParaRPr>
                    </a:p>
                  </a:txBody>
                  <a:tcPr marL="52956" marR="52956" marT="52956" marB="52956" anchor="b">
                    <a:lnL>
                      <a:noFill/>
                    </a:lnL>
                    <a:lnR>
                      <a:noFill/>
                    </a:lnR>
                    <a:lnT>
                      <a:noFill/>
                    </a:lnT>
                    <a:lnB w="1905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t</a:t>
                      </a:r>
                      <a:endParaRPr lang="en-US" sz="3800">
                        <a:effectLst/>
                      </a:endParaRPr>
                    </a:p>
                  </a:txBody>
                  <a:tcPr marL="52956" marR="52956" marT="52956" marB="52956" anchor="b">
                    <a:lnL>
                      <a:noFill/>
                    </a:lnL>
                    <a:lnR>
                      <a:noFill/>
                    </a:lnR>
                    <a:lnT>
                      <a:noFill/>
                    </a:lnT>
                    <a:lnB w="1905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p-value</a:t>
                      </a:r>
                      <a:endParaRPr lang="en-US" sz="3800">
                        <a:effectLst/>
                      </a:endParaRPr>
                    </a:p>
                  </a:txBody>
                  <a:tcPr marL="52956" marR="52956" marT="52956" marB="52956" anchor="b">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2567420"/>
                  </a:ext>
                </a:extLst>
              </a:tr>
              <a:tr h="563455">
                <a:tc>
                  <a:txBody>
                    <a:bodyPr/>
                    <a:lstStyle/>
                    <a:p>
                      <a:pPr rtl="0" fontAlgn="b">
                        <a:spcBef>
                          <a:spcPts val="0"/>
                        </a:spcBef>
                        <a:spcAft>
                          <a:spcPts val="0"/>
                        </a:spcAft>
                      </a:pPr>
                      <a:r>
                        <a:rPr lang="en-US" sz="2500" b="0" i="0" u="none" strike="noStrike">
                          <a:solidFill>
                            <a:srgbClr val="000000"/>
                          </a:solidFill>
                          <a:effectLst/>
                          <a:latin typeface="Times New Roman" panose="02020603050405020304" pitchFamily="18" charset="0"/>
                        </a:rPr>
                        <a:t>Species</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-3.54</a:t>
                      </a:r>
                      <a:endParaRPr lang="en-US" sz="380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0.28</a:t>
                      </a:r>
                      <a:endParaRPr lang="en-US" sz="3800">
                        <a:effectLst/>
                      </a:endParaRPr>
                    </a:p>
                  </a:txBody>
                  <a:tcPr marL="52956" marR="52956" marT="52956" marB="52956"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-12.9</a:t>
                      </a:r>
                      <a:endParaRPr lang="en-US" sz="3800">
                        <a:effectLst/>
                      </a:endParaRPr>
                    </a:p>
                  </a:txBody>
                  <a:tcPr marL="52956" marR="52956" marT="52956" marB="52956" anchor="b">
                    <a:lnL>
                      <a:noFill/>
                    </a:lnL>
                    <a:lnR>
                      <a:noFill/>
                    </a:lnR>
                    <a:lnT w="19050" cap="flat" cmpd="sng" algn="ctr">
                      <a:solidFill>
                        <a:srgbClr val="000000"/>
                      </a:solidFill>
                      <a:prstDash val="solid"/>
                      <a:round/>
                      <a:headEnd type="none" w="med" len="med"/>
                      <a:tailEnd type="none" w="med" len="med"/>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5.97E-28 *</a:t>
                      </a:r>
                      <a:endParaRPr lang="en-US" sz="3800">
                        <a:effectLst/>
                      </a:endParaRPr>
                    </a:p>
                  </a:txBody>
                  <a:tcPr marL="52956" marR="52956" marT="52956" marB="52956" anchor="b">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63995296"/>
                  </a:ext>
                </a:extLst>
              </a:tr>
              <a:tr h="563455">
                <a:tc>
                  <a:txBody>
                    <a:bodyPr/>
                    <a:lstStyle/>
                    <a:p>
                      <a:pPr rtl="0" fontAlgn="b">
                        <a:spcBef>
                          <a:spcPts val="0"/>
                        </a:spcBef>
                        <a:spcAft>
                          <a:spcPts val="0"/>
                        </a:spcAft>
                      </a:pPr>
                      <a:r>
                        <a:rPr lang="en-US" sz="2500" b="0" i="0" u="none" strike="noStrike">
                          <a:solidFill>
                            <a:srgbClr val="000000"/>
                          </a:solidFill>
                          <a:effectLst/>
                          <a:latin typeface="Times New Roman" panose="02020603050405020304" pitchFamily="18" charset="0"/>
                        </a:rPr>
                        <a:t>Family</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0.07</a:t>
                      </a:r>
                      <a:endParaRPr lang="en-US" sz="380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0.16</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0.43</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0.667</a:t>
                      </a:r>
                      <a:endParaRPr lang="en-US" sz="3800">
                        <a:effectLst/>
                      </a:endParaRPr>
                    </a:p>
                  </a:txBody>
                  <a:tcPr marL="52956" marR="52956" marT="52956" marB="52956" anchor="b">
                    <a:lnL>
                      <a:noFill/>
                    </a:lnL>
                    <a:lnR>
                      <a:noFill/>
                    </a:lnR>
                    <a:lnT>
                      <a:noFill/>
                    </a:lnT>
                    <a:lnB>
                      <a:noFill/>
                    </a:lnB>
                  </a:tcPr>
                </a:tc>
                <a:extLst>
                  <a:ext uri="{0D108BD9-81ED-4DB2-BD59-A6C34878D82A}">
                    <a16:rowId xmlns:a16="http://schemas.microsoft.com/office/drawing/2014/main" val="2408343532"/>
                  </a:ext>
                </a:extLst>
              </a:tr>
              <a:tr h="563455">
                <a:tc>
                  <a:txBody>
                    <a:bodyPr/>
                    <a:lstStyle/>
                    <a:p>
                      <a:pPr rtl="0" fontAlgn="b">
                        <a:spcBef>
                          <a:spcPts val="0"/>
                        </a:spcBef>
                        <a:spcAft>
                          <a:spcPts val="0"/>
                        </a:spcAft>
                      </a:pPr>
                      <a:r>
                        <a:rPr lang="en-US" sz="2500" b="0" i="0" u="none" strike="noStrike">
                          <a:solidFill>
                            <a:srgbClr val="000000"/>
                          </a:solidFill>
                          <a:effectLst/>
                          <a:latin typeface="Times New Roman" panose="02020603050405020304" pitchFamily="18" charset="0"/>
                        </a:rPr>
                        <a:t>Order</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-0.49</a:t>
                      </a:r>
                      <a:endParaRPr lang="en-US" sz="380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0.19</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-2.59</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0.010 *</a:t>
                      </a:r>
                      <a:endParaRPr lang="en-US" sz="3800">
                        <a:effectLst/>
                      </a:endParaRPr>
                    </a:p>
                  </a:txBody>
                  <a:tcPr marL="52956" marR="52956" marT="52956" marB="52956" anchor="b">
                    <a:lnL>
                      <a:noFill/>
                    </a:lnL>
                    <a:lnR>
                      <a:noFill/>
                    </a:lnR>
                    <a:lnT>
                      <a:noFill/>
                    </a:lnT>
                    <a:lnB>
                      <a:noFill/>
                    </a:lnB>
                  </a:tcPr>
                </a:tc>
                <a:extLst>
                  <a:ext uri="{0D108BD9-81ED-4DB2-BD59-A6C34878D82A}">
                    <a16:rowId xmlns:a16="http://schemas.microsoft.com/office/drawing/2014/main" val="3793556501"/>
                  </a:ext>
                </a:extLst>
              </a:tr>
              <a:tr h="563455">
                <a:tc>
                  <a:txBody>
                    <a:bodyPr/>
                    <a:lstStyle/>
                    <a:p>
                      <a:pPr rtl="0" fontAlgn="b">
                        <a:spcBef>
                          <a:spcPts val="0"/>
                        </a:spcBef>
                        <a:spcAft>
                          <a:spcPts val="0"/>
                        </a:spcAft>
                      </a:pPr>
                      <a:r>
                        <a:rPr lang="en-US" sz="2500" b="0" i="0" u="none" strike="noStrike">
                          <a:solidFill>
                            <a:srgbClr val="000000"/>
                          </a:solidFill>
                          <a:effectLst/>
                          <a:latin typeface="Times New Roman" panose="02020603050405020304" pitchFamily="18" charset="0"/>
                        </a:rPr>
                        <a:t>Class</a:t>
                      </a:r>
                      <a:endParaRPr lang="en-US" sz="3800">
                        <a:effectLst/>
                      </a:endParaRPr>
                    </a:p>
                  </a:txBody>
                  <a:tcPr marL="52956" marR="52956" marT="52956" marB="52956" anchor="b">
                    <a:lnL>
                      <a:noFill/>
                    </a:lnL>
                    <a:lnR w="19050" cap="flat" cmpd="sng" algn="ctr">
                      <a:solidFill>
                        <a:srgbClr val="000000"/>
                      </a:solidFill>
                      <a:prstDash val="solid"/>
                      <a:round/>
                      <a:headEnd type="none" w="med" len="med"/>
                      <a:tailEnd type="none" w="med" len="med"/>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-1.40</a:t>
                      </a:r>
                      <a:endParaRPr lang="en-US" sz="3800">
                        <a:effectLst/>
                      </a:endParaRPr>
                    </a:p>
                  </a:txBody>
                  <a:tcPr marL="52956" marR="52956" marT="52956" marB="52956"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0.29</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a:solidFill>
                            <a:srgbClr val="000000"/>
                          </a:solidFill>
                          <a:effectLst/>
                          <a:latin typeface="Times New Roman" panose="02020603050405020304" pitchFamily="18" charset="0"/>
                        </a:rPr>
                        <a:t>-4.77</a:t>
                      </a:r>
                      <a:endParaRPr lang="en-US" sz="3800">
                        <a:effectLst/>
                      </a:endParaRPr>
                    </a:p>
                  </a:txBody>
                  <a:tcPr marL="52956" marR="52956" marT="52956" marB="52956" anchor="b">
                    <a:lnL>
                      <a:noFill/>
                    </a:lnL>
                    <a:lnR>
                      <a:noFill/>
                    </a:lnR>
                    <a:lnT>
                      <a:noFill/>
                    </a:lnT>
                    <a:lnB>
                      <a:noFill/>
                    </a:lnB>
                  </a:tcPr>
                </a:tc>
                <a:tc>
                  <a:txBody>
                    <a:bodyPr/>
                    <a:lstStyle/>
                    <a:p>
                      <a:pPr algn="ctr" rtl="0" fontAlgn="b">
                        <a:spcBef>
                          <a:spcPts val="0"/>
                        </a:spcBef>
                        <a:spcAft>
                          <a:spcPts val="0"/>
                        </a:spcAft>
                      </a:pPr>
                      <a:r>
                        <a:rPr lang="en-US" sz="2500" b="0" i="0" u="none" strike="noStrike" dirty="0">
                          <a:solidFill>
                            <a:srgbClr val="000000"/>
                          </a:solidFill>
                          <a:effectLst/>
                          <a:latin typeface="Times New Roman" panose="02020603050405020304" pitchFamily="18" charset="0"/>
                        </a:rPr>
                        <a:t>3.52E-06 *</a:t>
                      </a:r>
                      <a:endParaRPr lang="en-US" sz="3800" dirty="0">
                        <a:effectLst/>
                      </a:endParaRPr>
                    </a:p>
                  </a:txBody>
                  <a:tcPr marL="52956" marR="52956" marT="52956" marB="52956" anchor="b">
                    <a:lnL>
                      <a:noFill/>
                    </a:lnL>
                    <a:lnR>
                      <a:noFill/>
                    </a:lnR>
                    <a:lnT>
                      <a:noFill/>
                    </a:lnT>
                    <a:lnB>
                      <a:noFill/>
                    </a:lnB>
                  </a:tcPr>
                </a:tc>
                <a:extLst>
                  <a:ext uri="{0D108BD9-81ED-4DB2-BD59-A6C34878D82A}">
                    <a16:rowId xmlns:a16="http://schemas.microsoft.com/office/drawing/2014/main" val="3564534096"/>
                  </a:ext>
                </a:extLst>
              </a:tr>
            </a:tbl>
          </a:graphicData>
        </a:graphic>
      </p:graphicFrame>
      <p:sp>
        <p:nvSpPr>
          <p:cNvPr id="9" name="TextBox 8">
            <a:extLst>
              <a:ext uri="{FF2B5EF4-FFF2-40B4-BE49-F238E27FC236}">
                <a16:creationId xmlns:a16="http://schemas.microsoft.com/office/drawing/2014/main" id="{411CE94A-58CD-49EE-8612-49580457995E}"/>
              </a:ext>
            </a:extLst>
          </p:cNvPr>
          <p:cNvSpPr txBox="1"/>
          <p:nvPr/>
        </p:nvSpPr>
        <p:spPr>
          <a:xfrm>
            <a:off x="633999" y="4258607"/>
            <a:ext cx="8465271" cy="646331"/>
          </a:xfrm>
          <a:prstGeom prst="rect">
            <a:avLst/>
          </a:prstGeom>
          <a:noFill/>
        </p:spPr>
        <p:txBody>
          <a:bodyPr wrap="square" rtlCol="0">
            <a:spAutoFit/>
          </a:bodyPr>
          <a:lstStyle/>
          <a:p>
            <a:r>
              <a:rPr lang="en-US" dirty="0"/>
              <a:t>Difference of means: Accuracy with age minus accuracy without age</a:t>
            </a:r>
          </a:p>
          <a:p>
            <a:r>
              <a:rPr lang="en-US" dirty="0"/>
              <a:t>* P ≤ 0.01</a:t>
            </a:r>
          </a:p>
        </p:txBody>
      </p:sp>
    </p:spTree>
    <p:extLst>
      <p:ext uri="{BB962C8B-B14F-4D97-AF65-F5344CB8AC3E}">
        <p14:creationId xmlns:p14="http://schemas.microsoft.com/office/powerpoint/2010/main" val="4114924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671E6-3943-4AB5-AB38-08DAE5B7D17C}"/>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5100" dirty="0">
                <a:solidFill>
                  <a:schemeClr val="tx2"/>
                </a:solidFill>
              </a:rPr>
              <a:t>Herbarium specimens are a suitable source for building a spectral library for lichens despite a slight effect of age. </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DA322D29-92B9-45CB-8294-31723A2377F3}"/>
              </a:ext>
            </a:extLst>
          </p:cNvPr>
          <p:cNvSpPr txBox="1"/>
          <p:nvPr/>
        </p:nvSpPr>
        <p:spPr>
          <a:xfrm>
            <a:off x="766023" y="2598003"/>
            <a:ext cx="2969132" cy="830997"/>
          </a:xfrm>
          <a:prstGeom prst="rect">
            <a:avLst/>
          </a:prstGeom>
          <a:noFill/>
        </p:spPr>
        <p:txBody>
          <a:bodyPr wrap="square" rtlCol="0">
            <a:spAutoFit/>
          </a:bodyPr>
          <a:lstStyle/>
          <a:p>
            <a:r>
              <a:rPr lang="en-US" sz="4800" dirty="0">
                <a:solidFill>
                  <a:srgbClr val="92D050"/>
                </a:solidFill>
              </a:rPr>
              <a:t>Conclusion</a:t>
            </a:r>
          </a:p>
        </p:txBody>
      </p:sp>
    </p:spTree>
    <p:extLst>
      <p:ext uri="{BB962C8B-B14F-4D97-AF65-F5344CB8AC3E}">
        <p14:creationId xmlns:p14="http://schemas.microsoft.com/office/powerpoint/2010/main" val="22963888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33A1-3F0C-458C-AF70-BE56AD8837BC}"/>
              </a:ext>
            </a:extLst>
          </p:cNvPr>
          <p:cNvSpPr>
            <a:spLocks noGrp="1"/>
          </p:cNvSpPr>
          <p:nvPr>
            <p:ph type="title"/>
          </p:nvPr>
        </p:nvSpPr>
        <p:spPr/>
        <p:txBody>
          <a:bodyPr/>
          <a:lstStyle/>
          <a:p>
            <a:r>
              <a:rPr lang="en-US" dirty="0"/>
              <a:t>Acknowledgements</a:t>
            </a:r>
          </a:p>
        </p:txBody>
      </p:sp>
      <p:pic>
        <p:nvPicPr>
          <p:cNvPr id="4" name="Picture 10" descr="Dawson M White">
            <a:extLst>
              <a:ext uri="{FF2B5EF4-FFF2-40B4-BE49-F238E27FC236}">
                <a16:creationId xmlns:a16="http://schemas.microsoft.com/office/drawing/2014/main" id="{126343EE-0FDC-4B79-B5D1-048D03A7D2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951"/>
          <a:stretch/>
        </p:blipFill>
        <p:spPr bwMode="auto">
          <a:xfrm>
            <a:off x="692927" y="2021458"/>
            <a:ext cx="1722440" cy="22965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ree's picture">
            <a:extLst>
              <a:ext uri="{FF2B5EF4-FFF2-40B4-BE49-F238E27FC236}">
                <a16:creationId xmlns:a16="http://schemas.microsoft.com/office/drawing/2014/main" id="{4221EFE0-F786-480E-9E04-AC8A978B11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79833" y="2021458"/>
            <a:ext cx="1722440" cy="22965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José Eduardo Meireles">
            <a:extLst>
              <a:ext uri="{FF2B5EF4-FFF2-40B4-BE49-F238E27FC236}">
                <a16:creationId xmlns:a16="http://schemas.microsoft.com/office/drawing/2014/main" id="{E3FAD2A6-28F6-4873-A1B4-241986004A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167"/>
          <a:stretch/>
        </p:blipFill>
        <p:spPr bwMode="auto">
          <a:xfrm>
            <a:off x="2988562" y="2021458"/>
            <a:ext cx="1722441" cy="22965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eter R. Nelson">
            <a:extLst>
              <a:ext uri="{FF2B5EF4-FFF2-40B4-BE49-F238E27FC236}">
                <a16:creationId xmlns:a16="http://schemas.microsoft.com/office/drawing/2014/main" id="{71F89649-F53A-48A1-A7E6-5677D2BBC7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111"/>
          <a:stretch/>
        </p:blipFill>
        <p:spPr bwMode="auto">
          <a:xfrm>
            <a:off x="5284198" y="2007549"/>
            <a:ext cx="1722440" cy="22965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80D8B4E-4785-4218-BE43-76DD37F3BD44}"/>
              </a:ext>
            </a:extLst>
          </p:cNvPr>
          <p:cNvSpPr txBox="1"/>
          <p:nvPr/>
        </p:nvSpPr>
        <p:spPr>
          <a:xfrm>
            <a:off x="723823" y="4419201"/>
            <a:ext cx="1699237" cy="523220"/>
          </a:xfrm>
          <a:prstGeom prst="rect">
            <a:avLst/>
          </a:prstGeom>
          <a:noFill/>
        </p:spPr>
        <p:txBody>
          <a:bodyPr wrap="square" rtlCol="0">
            <a:spAutoFit/>
          </a:bodyPr>
          <a:lstStyle/>
          <a:p>
            <a:pPr algn="ctr"/>
            <a:r>
              <a:rPr lang="en-US" sz="1400" dirty="0"/>
              <a:t>Dawson M. White</a:t>
            </a:r>
          </a:p>
          <a:p>
            <a:pPr algn="ctr"/>
            <a:r>
              <a:rPr lang="en-US" sz="1400" dirty="0"/>
              <a:t>Field Museum</a:t>
            </a:r>
          </a:p>
        </p:txBody>
      </p:sp>
      <p:sp>
        <p:nvSpPr>
          <p:cNvPr id="9" name="TextBox 8">
            <a:extLst>
              <a:ext uri="{FF2B5EF4-FFF2-40B4-BE49-F238E27FC236}">
                <a16:creationId xmlns:a16="http://schemas.microsoft.com/office/drawing/2014/main" id="{5909B2F1-A327-4ADC-8F6B-3D9C7B5D149E}"/>
              </a:ext>
            </a:extLst>
          </p:cNvPr>
          <p:cNvSpPr txBox="1"/>
          <p:nvPr/>
        </p:nvSpPr>
        <p:spPr>
          <a:xfrm>
            <a:off x="3027151" y="4419201"/>
            <a:ext cx="1699237" cy="523220"/>
          </a:xfrm>
          <a:prstGeom prst="rect">
            <a:avLst/>
          </a:prstGeom>
          <a:noFill/>
        </p:spPr>
        <p:txBody>
          <a:bodyPr wrap="square" rtlCol="0">
            <a:spAutoFit/>
          </a:bodyPr>
          <a:lstStyle/>
          <a:p>
            <a:pPr algn="ctr"/>
            <a:r>
              <a:rPr lang="en-US" sz="1400" dirty="0"/>
              <a:t>Dudu </a:t>
            </a:r>
            <a:r>
              <a:rPr lang="en-US" sz="1400" dirty="0" err="1"/>
              <a:t>Meireles</a:t>
            </a:r>
            <a:endParaRPr lang="en-US" sz="1400" dirty="0"/>
          </a:p>
          <a:p>
            <a:pPr algn="ctr"/>
            <a:r>
              <a:rPr lang="en-US" sz="1400" dirty="0"/>
              <a:t>University of Maine</a:t>
            </a:r>
          </a:p>
        </p:txBody>
      </p:sp>
      <p:sp>
        <p:nvSpPr>
          <p:cNvPr id="10" name="TextBox 9">
            <a:extLst>
              <a:ext uri="{FF2B5EF4-FFF2-40B4-BE49-F238E27FC236}">
                <a16:creationId xmlns:a16="http://schemas.microsoft.com/office/drawing/2014/main" id="{B70E322E-D420-41F0-93CC-AEF03500491E}"/>
              </a:ext>
            </a:extLst>
          </p:cNvPr>
          <p:cNvSpPr txBox="1"/>
          <p:nvPr/>
        </p:nvSpPr>
        <p:spPr>
          <a:xfrm>
            <a:off x="5246381" y="4419201"/>
            <a:ext cx="1699237" cy="523220"/>
          </a:xfrm>
          <a:prstGeom prst="rect">
            <a:avLst/>
          </a:prstGeom>
          <a:noFill/>
        </p:spPr>
        <p:txBody>
          <a:bodyPr wrap="square" rtlCol="0">
            <a:spAutoFit/>
          </a:bodyPr>
          <a:lstStyle/>
          <a:p>
            <a:pPr algn="ctr"/>
            <a:r>
              <a:rPr lang="en-US" sz="1400" dirty="0"/>
              <a:t>Peter R. Nelson</a:t>
            </a:r>
          </a:p>
          <a:p>
            <a:pPr algn="ctr"/>
            <a:r>
              <a:rPr lang="en-US" sz="1400" dirty="0" err="1"/>
              <a:t>Schoodic</a:t>
            </a:r>
            <a:r>
              <a:rPr lang="en-US" sz="1400" dirty="0"/>
              <a:t> Institute </a:t>
            </a:r>
          </a:p>
        </p:txBody>
      </p:sp>
      <p:sp>
        <p:nvSpPr>
          <p:cNvPr id="11" name="TextBox 10">
            <a:extLst>
              <a:ext uri="{FF2B5EF4-FFF2-40B4-BE49-F238E27FC236}">
                <a16:creationId xmlns:a16="http://schemas.microsoft.com/office/drawing/2014/main" id="{7F14A3F9-2023-4892-9840-452FA05FB125}"/>
              </a:ext>
            </a:extLst>
          </p:cNvPr>
          <p:cNvSpPr txBox="1"/>
          <p:nvPr/>
        </p:nvSpPr>
        <p:spPr>
          <a:xfrm>
            <a:off x="7492428" y="4419201"/>
            <a:ext cx="1699237" cy="523220"/>
          </a:xfrm>
          <a:prstGeom prst="rect">
            <a:avLst/>
          </a:prstGeom>
          <a:noFill/>
        </p:spPr>
        <p:txBody>
          <a:bodyPr wrap="square" rtlCol="0">
            <a:spAutoFit/>
          </a:bodyPr>
          <a:lstStyle/>
          <a:p>
            <a:pPr algn="ctr"/>
            <a:r>
              <a:rPr lang="en-US" sz="1400" dirty="0"/>
              <a:t>Richard H. </a:t>
            </a:r>
            <a:r>
              <a:rPr lang="en-US" sz="1400" dirty="0" err="1"/>
              <a:t>Ree</a:t>
            </a:r>
            <a:endParaRPr lang="en-US" sz="1400" dirty="0"/>
          </a:p>
          <a:p>
            <a:pPr algn="ctr"/>
            <a:r>
              <a:rPr lang="en-US" sz="1400" dirty="0"/>
              <a:t>Field Museum</a:t>
            </a:r>
          </a:p>
        </p:txBody>
      </p:sp>
      <p:pic>
        <p:nvPicPr>
          <p:cNvPr id="12" name="Picture 2">
            <a:extLst>
              <a:ext uri="{FF2B5EF4-FFF2-40B4-BE49-F238E27FC236}">
                <a16:creationId xmlns:a16="http://schemas.microsoft.com/office/drawing/2014/main" id="{E3EE72E8-7981-473D-A736-FA0FB66547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381" t="2517" r="19264" b="30507"/>
          <a:stretch/>
        </p:blipFill>
        <p:spPr bwMode="auto">
          <a:xfrm>
            <a:off x="9875468" y="2021458"/>
            <a:ext cx="1722440" cy="22965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4A293F0-A8D5-4501-948C-D08BDCC9C6EE}"/>
              </a:ext>
            </a:extLst>
          </p:cNvPr>
          <p:cNvSpPr txBox="1"/>
          <p:nvPr/>
        </p:nvSpPr>
        <p:spPr>
          <a:xfrm>
            <a:off x="9875468" y="4419201"/>
            <a:ext cx="1699237" cy="738664"/>
          </a:xfrm>
          <a:prstGeom prst="rect">
            <a:avLst/>
          </a:prstGeom>
          <a:noFill/>
        </p:spPr>
        <p:txBody>
          <a:bodyPr wrap="square" rtlCol="0">
            <a:spAutoFit/>
          </a:bodyPr>
          <a:lstStyle/>
          <a:p>
            <a:pPr algn="ctr"/>
            <a:r>
              <a:rPr lang="en-US" sz="1400" dirty="0"/>
              <a:t>Daniel Stanton</a:t>
            </a:r>
          </a:p>
          <a:p>
            <a:pPr algn="ctr"/>
            <a:r>
              <a:rPr lang="en-US" sz="1400" dirty="0"/>
              <a:t>University of Minnesota</a:t>
            </a:r>
          </a:p>
        </p:txBody>
      </p:sp>
      <p:sp>
        <p:nvSpPr>
          <p:cNvPr id="3" name="TextBox 2">
            <a:extLst>
              <a:ext uri="{FF2B5EF4-FFF2-40B4-BE49-F238E27FC236}">
                <a16:creationId xmlns:a16="http://schemas.microsoft.com/office/drawing/2014/main" id="{7B241655-401B-4E54-AA53-778B5880065F}"/>
              </a:ext>
            </a:extLst>
          </p:cNvPr>
          <p:cNvSpPr txBox="1"/>
          <p:nvPr/>
        </p:nvSpPr>
        <p:spPr>
          <a:xfrm>
            <a:off x="2813556" y="5157865"/>
            <a:ext cx="7264299" cy="923330"/>
          </a:xfrm>
          <a:prstGeom prst="rect">
            <a:avLst/>
          </a:prstGeom>
          <a:noFill/>
        </p:spPr>
        <p:txBody>
          <a:bodyPr wrap="square" rtlCol="0">
            <a:spAutoFit/>
          </a:bodyPr>
          <a:lstStyle/>
          <a:p>
            <a:r>
              <a:rPr lang="en-US" dirty="0"/>
              <a:t>Laura Williams and Shan Kothari – friendly review of the </a:t>
            </a:r>
            <a:r>
              <a:rPr lang="en-US" i="1" dirty="0"/>
              <a:t>Dryas </a:t>
            </a:r>
            <a:r>
              <a:rPr lang="en-US" dirty="0"/>
              <a:t>manuscript</a:t>
            </a:r>
          </a:p>
          <a:p>
            <a:r>
              <a:rPr lang="en-US" dirty="0"/>
              <a:t>Catherine Chan and </a:t>
            </a:r>
            <a:r>
              <a:rPr lang="en-US" dirty="0" err="1"/>
              <a:t>Kevaughan</a:t>
            </a:r>
            <a:r>
              <a:rPr lang="en-US" dirty="0"/>
              <a:t> Smith – data collection</a:t>
            </a:r>
          </a:p>
          <a:p>
            <a:r>
              <a:rPr lang="en-US" dirty="0"/>
              <a:t>Brian McGill  - Advice about MANOVA and LMMs</a:t>
            </a:r>
          </a:p>
        </p:txBody>
      </p:sp>
    </p:spTree>
    <p:extLst>
      <p:ext uri="{BB962C8B-B14F-4D97-AF65-F5344CB8AC3E}">
        <p14:creationId xmlns:p14="http://schemas.microsoft.com/office/powerpoint/2010/main" val="1927069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617A1-6CC4-4A84-ABE5-66302240C3CD}"/>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rPr>
              <a:t>We need to detect and monitor biodiversity in order to conserve it </a:t>
            </a:r>
          </a:p>
        </p:txBody>
      </p:sp>
      <p:cxnSp>
        <p:nvCxnSpPr>
          <p:cNvPr id="23"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4"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883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2B1FB-B5E8-46C4-97BF-C8A8A1E17E7D}"/>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rPr>
              <a:t>Questions?</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753544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88338-1A50-4DFF-BCEE-F370BC6905A2}"/>
              </a:ext>
            </a:extLst>
          </p:cNvPr>
          <p:cNvSpPr>
            <a:spLocks noGrp="1"/>
          </p:cNvSpPr>
          <p:nvPr>
            <p:ph type="title"/>
          </p:nvPr>
        </p:nvSpPr>
        <p:spPr/>
        <p:txBody>
          <a:bodyPr/>
          <a:lstStyle/>
          <a:p>
            <a:r>
              <a:rPr lang="en-US" dirty="0"/>
              <a:t>Articles</a:t>
            </a:r>
          </a:p>
        </p:txBody>
      </p:sp>
      <p:sp>
        <p:nvSpPr>
          <p:cNvPr id="3" name="Content Placeholder 2">
            <a:extLst>
              <a:ext uri="{FF2B5EF4-FFF2-40B4-BE49-F238E27FC236}">
                <a16:creationId xmlns:a16="http://schemas.microsoft.com/office/drawing/2014/main" id="{9F7CFD2A-3BC6-4159-86F5-40AC02B5648C}"/>
              </a:ext>
            </a:extLst>
          </p:cNvPr>
          <p:cNvSpPr>
            <a:spLocks noGrp="1"/>
          </p:cNvSpPr>
          <p:nvPr>
            <p:ph idx="1"/>
          </p:nvPr>
        </p:nvSpPr>
        <p:spPr/>
        <p:txBody>
          <a:bodyPr>
            <a:normAutofit fontScale="92500" lnSpcReduction="20000"/>
          </a:bodyPr>
          <a:lstStyle/>
          <a:p>
            <a:pPr>
              <a:spcAft>
                <a:spcPts val="0"/>
              </a:spcAft>
            </a:pPr>
            <a:r>
              <a:rPr lang="en-US" sz="1800" b="0" i="0" strike="noStrike" dirty="0">
                <a:solidFill>
                  <a:schemeClr val="tx1">
                    <a:lumMod val="85000"/>
                    <a:lumOff val="15000"/>
                  </a:schemeClr>
                </a:solidFill>
                <a:effectLst/>
                <a:latin typeface="Arial" panose="020B0604020202020204" pitchFamily="34" charset="0"/>
              </a:rPr>
              <a:t>Asner, G. P., R. E. Martin, D. E. Knapp, R. </a:t>
            </a:r>
            <a:r>
              <a:rPr lang="en-US" sz="1800" b="0" i="0" strike="noStrike" dirty="0" err="1">
                <a:solidFill>
                  <a:schemeClr val="tx1">
                    <a:lumMod val="85000"/>
                    <a:lumOff val="15000"/>
                  </a:schemeClr>
                </a:solidFill>
                <a:effectLst/>
                <a:latin typeface="Arial" panose="020B0604020202020204" pitchFamily="34" charset="0"/>
              </a:rPr>
              <a:t>Tupayachi</a:t>
            </a:r>
            <a:r>
              <a:rPr lang="en-US" sz="1800" b="0" i="0" strike="noStrike" dirty="0">
                <a:solidFill>
                  <a:schemeClr val="tx1">
                    <a:lumMod val="85000"/>
                    <a:lumOff val="15000"/>
                  </a:schemeClr>
                </a:solidFill>
                <a:effectLst/>
                <a:latin typeface="Arial" panose="020B0604020202020204" pitchFamily="34" charset="0"/>
              </a:rPr>
              <a:t>, C. B. Anderson, F. </a:t>
            </a:r>
            <a:r>
              <a:rPr lang="en-US" sz="1800" b="0" i="0" strike="noStrike" dirty="0" err="1">
                <a:solidFill>
                  <a:schemeClr val="tx1">
                    <a:lumMod val="85000"/>
                    <a:lumOff val="15000"/>
                  </a:schemeClr>
                </a:solidFill>
                <a:effectLst/>
                <a:latin typeface="Arial" panose="020B0604020202020204" pitchFamily="34" charset="0"/>
              </a:rPr>
              <a:t>Sinca</a:t>
            </a:r>
            <a:r>
              <a:rPr lang="en-US" sz="1800" b="0" i="0" strike="noStrike" dirty="0">
                <a:solidFill>
                  <a:schemeClr val="tx1">
                    <a:lumMod val="85000"/>
                    <a:lumOff val="15000"/>
                  </a:schemeClr>
                </a:solidFill>
                <a:effectLst/>
                <a:latin typeface="Arial" panose="020B0604020202020204" pitchFamily="34" charset="0"/>
              </a:rPr>
              <a:t>, N. R. Vaughn, and W. </a:t>
            </a:r>
            <a:r>
              <a:rPr lang="en-US" sz="1800" b="0" i="0" strike="noStrike" dirty="0" err="1">
                <a:solidFill>
                  <a:schemeClr val="tx1">
                    <a:lumMod val="85000"/>
                    <a:lumOff val="15000"/>
                  </a:schemeClr>
                </a:solidFill>
                <a:effectLst/>
                <a:latin typeface="Arial" panose="020B0604020202020204" pitchFamily="34" charset="0"/>
              </a:rPr>
              <a:t>Llactayo</a:t>
            </a:r>
            <a:r>
              <a:rPr lang="en-US" sz="1800" b="0" i="0" strike="noStrike" dirty="0">
                <a:solidFill>
                  <a:schemeClr val="tx1">
                    <a:lumMod val="85000"/>
                    <a:lumOff val="15000"/>
                  </a:schemeClr>
                </a:solidFill>
                <a:effectLst/>
                <a:latin typeface="Arial" panose="020B0604020202020204" pitchFamily="34" charset="0"/>
              </a:rPr>
              <a:t>. 2017. “Airborne Laser-Guided Imaging Spectroscopy to Map Forest Trait Diversity and Guide Conservation.” </a:t>
            </a:r>
            <a:r>
              <a:rPr lang="en-US" sz="1800" b="0" i="1" strike="noStrike" dirty="0">
                <a:solidFill>
                  <a:schemeClr val="tx1">
                    <a:lumMod val="85000"/>
                    <a:lumOff val="15000"/>
                  </a:schemeClr>
                </a:solidFill>
                <a:effectLst/>
                <a:latin typeface="Arial" panose="020B0604020202020204" pitchFamily="34" charset="0"/>
              </a:rPr>
              <a:t>Science</a:t>
            </a:r>
            <a:r>
              <a:rPr lang="en-US" sz="1800" b="0" i="0" strike="noStrike" dirty="0">
                <a:solidFill>
                  <a:schemeClr val="tx1">
                    <a:lumMod val="85000"/>
                    <a:lumOff val="15000"/>
                  </a:schemeClr>
                </a:solidFill>
                <a:effectLst/>
                <a:latin typeface="Arial" panose="020B0604020202020204" pitchFamily="34" charset="0"/>
              </a:rPr>
              <a:t> 355 (6323): 385–89.</a:t>
            </a:r>
          </a:p>
          <a:p>
            <a:pPr>
              <a:spcAft>
                <a:spcPts val="0"/>
              </a:spcAft>
            </a:pPr>
            <a:r>
              <a:rPr lang="en-US" sz="1800" b="0" i="0" strike="noStrike" dirty="0">
                <a:solidFill>
                  <a:schemeClr val="tx1">
                    <a:lumMod val="85000"/>
                    <a:lumOff val="15000"/>
                  </a:schemeClr>
                </a:solidFill>
                <a:effectLst/>
                <a:latin typeface="Arial" panose="020B0604020202020204" pitchFamily="34" charset="0"/>
              </a:rPr>
              <a:t>Crawford, Kerri M., and Jennifer A. </a:t>
            </a:r>
            <a:r>
              <a:rPr lang="en-US" sz="1800" b="0" i="0" strike="noStrike" dirty="0" err="1">
                <a:solidFill>
                  <a:schemeClr val="tx1">
                    <a:lumMod val="85000"/>
                    <a:lumOff val="15000"/>
                  </a:schemeClr>
                </a:solidFill>
                <a:effectLst/>
                <a:latin typeface="Arial" panose="020B0604020202020204" pitchFamily="34" charset="0"/>
              </a:rPr>
              <a:t>Rudgers</a:t>
            </a:r>
            <a:r>
              <a:rPr lang="en-US" sz="1800" b="0" i="0" strike="noStrike" dirty="0">
                <a:solidFill>
                  <a:schemeClr val="tx1">
                    <a:lumMod val="85000"/>
                    <a:lumOff val="15000"/>
                  </a:schemeClr>
                </a:solidFill>
                <a:effectLst/>
                <a:latin typeface="Arial" panose="020B0604020202020204" pitchFamily="34" charset="0"/>
              </a:rPr>
              <a:t>. 2012. “Plant Species Diversity and Genetic Diversity within a Dominant Species Interactively Affect Plant Community Biomass.” Edited by James Cahill. The Journal of Ecology 100 (6): 1512–21.</a:t>
            </a:r>
          </a:p>
          <a:p>
            <a:pPr>
              <a:spcAft>
                <a:spcPts val="0"/>
              </a:spcAft>
            </a:pPr>
            <a:r>
              <a:rPr lang="en-US" sz="1800" b="0" i="0" u="none" strike="noStrike" dirty="0">
                <a:solidFill>
                  <a:schemeClr val="tx1">
                    <a:lumMod val="85000"/>
                    <a:lumOff val="15000"/>
                  </a:schemeClr>
                </a:solidFill>
                <a:effectLst/>
                <a:latin typeface="Arial" panose="020B0604020202020204" pitchFamily="34" charset="0"/>
              </a:rPr>
              <a:t>———. 2013. “Genetic Diversity within a Dominant Plant Outweighs Plant Species Diversity in Structuring an Arthropod Community.” </a:t>
            </a:r>
            <a:r>
              <a:rPr lang="en-US" sz="1800" b="0" i="1" u="none" strike="noStrike" dirty="0">
                <a:solidFill>
                  <a:schemeClr val="tx1">
                    <a:lumMod val="85000"/>
                    <a:lumOff val="15000"/>
                  </a:schemeClr>
                </a:solidFill>
                <a:effectLst/>
                <a:latin typeface="Arial" panose="020B0604020202020204" pitchFamily="34" charset="0"/>
              </a:rPr>
              <a:t>Ecology</a:t>
            </a:r>
            <a:r>
              <a:rPr lang="en-US" sz="1800" b="0" i="0" u="none" strike="noStrike" dirty="0">
                <a:solidFill>
                  <a:schemeClr val="tx1">
                    <a:lumMod val="85000"/>
                    <a:lumOff val="15000"/>
                  </a:schemeClr>
                </a:solidFill>
                <a:effectLst/>
                <a:latin typeface="Arial" panose="020B0604020202020204" pitchFamily="34" charset="0"/>
              </a:rPr>
              <a:t> 94 (5): 1025–35.</a:t>
            </a:r>
            <a:endParaRPr lang="en-US" sz="1800" b="0" i="0" strike="noStrike" dirty="0">
              <a:solidFill>
                <a:schemeClr val="tx1">
                  <a:lumMod val="85000"/>
                  <a:lumOff val="15000"/>
                </a:schemeClr>
              </a:solidFill>
              <a:effectLst/>
              <a:latin typeface="Arial" panose="020B0604020202020204" pitchFamily="34" charset="0"/>
            </a:endParaRPr>
          </a:p>
          <a:p>
            <a:pPr>
              <a:spcAft>
                <a:spcPts val="0"/>
              </a:spcAft>
            </a:pPr>
            <a:r>
              <a:rPr lang="en-US" sz="1800" b="0" i="0" u="none" strike="noStrike" dirty="0">
                <a:solidFill>
                  <a:schemeClr val="tx1">
                    <a:lumMod val="85000"/>
                    <a:lumOff val="15000"/>
                  </a:schemeClr>
                </a:solidFill>
                <a:effectLst/>
                <a:latin typeface="Arial" panose="020B0604020202020204" pitchFamily="34" charset="0"/>
              </a:rPr>
              <a:t>Ellis, Erle C., Nicolas Gauthier, </a:t>
            </a:r>
            <a:r>
              <a:rPr lang="en-US" sz="1800" b="0" i="0" u="none" strike="noStrike" dirty="0" err="1">
                <a:solidFill>
                  <a:schemeClr val="tx1">
                    <a:lumMod val="85000"/>
                    <a:lumOff val="15000"/>
                  </a:schemeClr>
                </a:solidFill>
                <a:effectLst/>
                <a:latin typeface="Arial" panose="020B0604020202020204" pitchFamily="34" charset="0"/>
              </a:rPr>
              <a:t>Kees</a:t>
            </a:r>
            <a:r>
              <a:rPr lang="en-US" sz="1800" b="0" i="0" u="none" strike="noStrike" dirty="0">
                <a:solidFill>
                  <a:schemeClr val="tx1">
                    <a:lumMod val="85000"/>
                    <a:lumOff val="15000"/>
                  </a:schemeClr>
                </a:solidFill>
                <a:effectLst/>
                <a:latin typeface="Arial" panose="020B0604020202020204" pitchFamily="34" charset="0"/>
              </a:rPr>
              <a:t> Klein </a:t>
            </a:r>
            <a:r>
              <a:rPr lang="en-US" sz="1800" b="0" i="0" u="none" strike="noStrike" dirty="0" err="1">
                <a:solidFill>
                  <a:schemeClr val="tx1">
                    <a:lumMod val="85000"/>
                    <a:lumOff val="15000"/>
                  </a:schemeClr>
                </a:solidFill>
                <a:effectLst/>
                <a:latin typeface="Arial" panose="020B0604020202020204" pitchFamily="34" charset="0"/>
              </a:rPr>
              <a:t>Goldewijk</a:t>
            </a:r>
            <a:r>
              <a:rPr lang="en-US" sz="1800" b="0" i="0" u="none" strike="noStrike" dirty="0">
                <a:solidFill>
                  <a:schemeClr val="tx1">
                    <a:lumMod val="85000"/>
                    <a:lumOff val="15000"/>
                  </a:schemeClr>
                </a:solidFill>
                <a:effectLst/>
                <a:latin typeface="Arial" panose="020B0604020202020204" pitchFamily="34" charset="0"/>
              </a:rPr>
              <a:t>, Rebecca </a:t>
            </a:r>
            <a:r>
              <a:rPr lang="en-US" sz="1800" b="0" i="0" u="none" strike="noStrike" dirty="0" err="1">
                <a:solidFill>
                  <a:schemeClr val="tx1">
                    <a:lumMod val="85000"/>
                    <a:lumOff val="15000"/>
                  </a:schemeClr>
                </a:solidFill>
                <a:effectLst/>
                <a:latin typeface="Arial" panose="020B0604020202020204" pitchFamily="34" charset="0"/>
              </a:rPr>
              <a:t>Bliege</a:t>
            </a:r>
            <a:r>
              <a:rPr lang="en-US" sz="1800" b="0" i="0" u="none" strike="noStrike" dirty="0">
                <a:solidFill>
                  <a:schemeClr val="tx1">
                    <a:lumMod val="85000"/>
                    <a:lumOff val="15000"/>
                  </a:schemeClr>
                </a:solidFill>
                <a:effectLst/>
                <a:latin typeface="Arial" panose="020B0604020202020204" pitchFamily="34" charset="0"/>
              </a:rPr>
              <a:t> Bird, Nicole Boivin, Sandra Díaz, Dorian Q. Fuller, et al. 2021. “People Have Shaped Most of Terrestrial Nature for at Least 12,000 Years.” </a:t>
            </a:r>
            <a:r>
              <a:rPr lang="en-US" sz="1800" b="0" i="1" u="none" strike="noStrike" dirty="0">
                <a:solidFill>
                  <a:schemeClr val="tx1">
                    <a:lumMod val="85000"/>
                    <a:lumOff val="15000"/>
                  </a:schemeClr>
                </a:solidFill>
                <a:effectLst/>
                <a:latin typeface="Arial" panose="020B0604020202020204" pitchFamily="34" charset="0"/>
              </a:rPr>
              <a:t>Proceedings of the National Academy of Sciences of the United States of America</a:t>
            </a:r>
            <a:r>
              <a:rPr lang="en-US" sz="1800" b="0" i="0" u="none" strike="noStrike" dirty="0">
                <a:solidFill>
                  <a:schemeClr val="tx1">
                    <a:lumMod val="85000"/>
                    <a:lumOff val="15000"/>
                  </a:schemeClr>
                </a:solidFill>
                <a:effectLst/>
                <a:latin typeface="Arial" panose="020B0604020202020204" pitchFamily="34" charset="0"/>
              </a:rPr>
              <a:t> 118 (17). https://doi.org/10.1073/pnas.2023483118.</a:t>
            </a:r>
            <a:endParaRPr lang="en-US" b="0" dirty="0">
              <a:solidFill>
                <a:schemeClr val="tx1">
                  <a:lumMod val="85000"/>
                  <a:lumOff val="15000"/>
                </a:schemeClr>
              </a:solidFill>
              <a:effectLst/>
            </a:endParaRPr>
          </a:p>
          <a:p>
            <a:r>
              <a:rPr lang="en-US" sz="1800" b="0" i="0" strike="noStrike" dirty="0" err="1">
                <a:solidFill>
                  <a:schemeClr val="tx1">
                    <a:lumMod val="85000"/>
                    <a:lumOff val="15000"/>
                  </a:schemeClr>
                </a:solidFill>
                <a:effectLst/>
                <a:latin typeface="Arial" panose="020B0604020202020204" pitchFamily="34" charset="0"/>
              </a:rPr>
              <a:t>Meireles</a:t>
            </a:r>
            <a:r>
              <a:rPr lang="en-US" sz="1800" b="0" i="0" strike="noStrike" dirty="0">
                <a:solidFill>
                  <a:schemeClr val="tx1">
                    <a:lumMod val="85000"/>
                    <a:lumOff val="15000"/>
                  </a:schemeClr>
                </a:solidFill>
                <a:effectLst/>
                <a:latin typeface="Arial" panose="020B0604020202020204" pitchFamily="34" charset="0"/>
              </a:rPr>
              <a:t>, José Eduardo, Jeannine Cavender-Bares, Philip A. Townsend, Susan </a:t>
            </a:r>
            <a:r>
              <a:rPr lang="en-US" sz="1800" b="0" i="0" strike="noStrike" dirty="0" err="1">
                <a:solidFill>
                  <a:schemeClr val="tx1">
                    <a:lumMod val="85000"/>
                    <a:lumOff val="15000"/>
                  </a:schemeClr>
                </a:solidFill>
                <a:effectLst/>
                <a:latin typeface="Arial" panose="020B0604020202020204" pitchFamily="34" charset="0"/>
              </a:rPr>
              <a:t>Ustin</a:t>
            </a:r>
            <a:r>
              <a:rPr lang="en-US" sz="1800" b="0" i="0" strike="noStrike" dirty="0">
                <a:solidFill>
                  <a:schemeClr val="tx1">
                    <a:lumMod val="85000"/>
                    <a:lumOff val="15000"/>
                  </a:schemeClr>
                </a:solidFill>
                <a:effectLst/>
                <a:latin typeface="Arial" panose="020B0604020202020204" pitchFamily="34" charset="0"/>
              </a:rPr>
              <a:t>, John A. </a:t>
            </a:r>
            <a:r>
              <a:rPr lang="en-US" sz="1800" b="0" i="0" strike="noStrike" dirty="0" err="1">
                <a:solidFill>
                  <a:schemeClr val="tx1">
                    <a:lumMod val="85000"/>
                    <a:lumOff val="15000"/>
                  </a:schemeClr>
                </a:solidFill>
                <a:effectLst/>
                <a:latin typeface="Arial" panose="020B0604020202020204" pitchFamily="34" charset="0"/>
              </a:rPr>
              <a:t>Gamon</a:t>
            </a:r>
            <a:r>
              <a:rPr lang="en-US" sz="1800" b="0" i="0" strike="noStrike" dirty="0">
                <a:solidFill>
                  <a:schemeClr val="tx1">
                    <a:lumMod val="85000"/>
                    <a:lumOff val="15000"/>
                  </a:schemeClr>
                </a:solidFill>
                <a:effectLst/>
                <a:latin typeface="Arial" panose="020B0604020202020204" pitchFamily="34" charset="0"/>
              </a:rPr>
              <a:t>, Anna K. Schweiger, Michael E. </a:t>
            </a:r>
            <a:r>
              <a:rPr lang="en-US" sz="1800" b="0" i="0" strike="noStrike" dirty="0" err="1">
                <a:solidFill>
                  <a:schemeClr val="tx1">
                    <a:lumMod val="85000"/>
                    <a:lumOff val="15000"/>
                  </a:schemeClr>
                </a:solidFill>
                <a:effectLst/>
                <a:latin typeface="Arial" panose="020B0604020202020204" pitchFamily="34" charset="0"/>
              </a:rPr>
              <a:t>Schaepman</a:t>
            </a:r>
            <a:r>
              <a:rPr lang="en-US" sz="1800" b="0" i="0" strike="noStrike" dirty="0">
                <a:solidFill>
                  <a:schemeClr val="tx1">
                    <a:lumMod val="85000"/>
                    <a:lumOff val="15000"/>
                  </a:schemeClr>
                </a:solidFill>
                <a:effectLst/>
                <a:latin typeface="Arial" panose="020B0604020202020204" pitchFamily="34" charset="0"/>
              </a:rPr>
              <a:t>, et al. 2020. “Leaf Reflectance Spectra Capture the Evolutionary History of Seed Plants.” </a:t>
            </a:r>
            <a:r>
              <a:rPr lang="en-US" sz="1800" b="0" i="1" strike="noStrike" dirty="0">
                <a:solidFill>
                  <a:schemeClr val="tx1">
                    <a:lumMod val="85000"/>
                    <a:lumOff val="15000"/>
                  </a:schemeClr>
                </a:solidFill>
                <a:effectLst/>
                <a:latin typeface="Arial" panose="020B0604020202020204" pitchFamily="34" charset="0"/>
              </a:rPr>
              <a:t>The New Phytologist</a:t>
            </a:r>
            <a:r>
              <a:rPr lang="en-US" sz="1800" b="0" i="0" strike="noStrike" dirty="0">
                <a:solidFill>
                  <a:schemeClr val="tx1">
                    <a:lumMod val="85000"/>
                    <a:lumOff val="15000"/>
                  </a:schemeClr>
                </a:solidFill>
                <a:effectLst/>
                <a:latin typeface="Arial" panose="020B0604020202020204" pitchFamily="34" charset="0"/>
              </a:rPr>
              <a:t>, June. </a:t>
            </a:r>
            <a:r>
              <a:rPr lang="en-US" sz="1800" b="0" i="0" strike="noStrike" dirty="0">
                <a:solidFill>
                  <a:schemeClr val="tx1">
                    <a:lumMod val="85000"/>
                    <a:lumOff val="15000"/>
                  </a:schemeClr>
                </a:solidFill>
                <a:effectLst/>
                <a:latin typeface="Arial" panose="020B0604020202020204" pitchFamily="34" charset="0"/>
                <a:hlinkClick r:id="rId2"/>
              </a:rPr>
              <a:t>https://doi.org/10.1111/nph.16771</a:t>
            </a:r>
            <a:r>
              <a:rPr lang="en-US" sz="1800" b="0" i="0" strike="noStrike" dirty="0">
                <a:solidFill>
                  <a:schemeClr val="tx1">
                    <a:lumMod val="85000"/>
                    <a:lumOff val="15000"/>
                  </a:schemeClr>
                </a:solidFill>
                <a:effectLst/>
                <a:latin typeface="Arial" panose="020B0604020202020204" pitchFamily="34" charset="0"/>
              </a:rPr>
              <a:t>.</a:t>
            </a:r>
          </a:p>
          <a:p>
            <a:r>
              <a:rPr lang="en-US" dirty="0" err="1">
                <a:solidFill>
                  <a:schemeClr val="tx1">
                    <a:lumMod val="85000"/>
                    <a:lumOff val="15000"/>
                  </a:schemeClr>
                </a:solidFill>
              </a:rPr>
              <a:t>Scheidegger</a:t>
            </a:r>
            <a:r>
              <a:rPr lang="en-US" dirty="0">
                <a:solidFill>
                  <a:schemeClr val="tx1">
                    <a:lumMod val="85000"/>
                    <a:lumOff val="15000"/>
                  </a:schemeClr>
                </a:solidFill>
              </a:rPr>
              <a:t> C, </a:t>
            </a:r>
            <a:r>
              <a:rPr lang="en-US" dirty="0" err="1">
                <a:solidFill>
                  <a:schemeClr val="tx1">
                    <a:lumMod val="85000"/>
                    <a:lumOff val="15000"/>
                  </a:schemeClr>
                </a:solidFill>
              </a:rPr>
              <a:t>Schroeter</a:t>
            </a:r>
            <a:r>
              <a:rPr lang="en-US" dirty="0">
                <a:solidFill>
                  <a:schemeClr val="tx1">
                    <a:lumMod val="85000"/>
                    <a:lumOff val="15000"/>
                  </a:schemeClr>
                </a:solidFill>
              </a:rPr>
              <a:t> B, Frey B. 1995. Structural and functional processes during water </a:t>
            </a:r>
            <a:r>
              <a:rPr lang="en-US" dirty="0" err="1">
                <a:solidFill>
                  <a:schemeClr val="tx1">
                    <a:lumMod val="85000"/>
                    <a:lumOff val="15000"/>
                  </a:schemeClr>
                </a:solidFill>
              </a:rPr>
              <a:t>vapour</a:t>
            </a:r>
            <a:r>
              <a:rPr lang="en-US" dirty="0">
                <a:solidFill>
                  <a:schemeClr val="tx1">
                    <a:lumMod val="85000"/>
                    <a:lumOff val="15000"/>
                  </a:schemeClr>
                </a:solidFill>
              </a:rPr>
              <a:t> uptake and desiccation in selected lichens with green algal photobionts. Planta 197: 399–409.</a:t>
            </a:r>
          </a:p>
        </p:txBody>
      </p:sp>
    </p:spTree>
    <p:extLst>
      <p:ext uri="{BB962C8B-B14F-4D97-AF65-F5344CB8AC3E}">
        <p14:creationId xmlns:p14="http://schemas.microsoft.com/office/powerpoint/2010/main" val="407559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8E40-54F9-45B5-9D1B-08EDC4D29B81}"/>
              </a:ext>
            </a:extLst>
          </p:cNvPr>
          <p:cNvSpPr>
            <a:spLocks noGrp="1"/>
          </p:cNvSpPr>
          <p:nvPr>
            <p:ph type="title"/>
          </p:nvPr>
        </p:nvSpPr>
        <p:spPr/>
        <p:txBody>
          <a:bodyPr/>
          <a:lstStyle/>
          <a:p>
            <a:r>
              <a:rPr lang="en-US" dirty="0"/>
              <a:t>Photos</a:t>
            </a:r>
          </a:p>
        </p:txBody>
      </p:sp>
      <p:sp>
        <p:nvSpPr>
          <p:cNvPr id="3" name="Content Placeholder 2">
            <a:extLst>
              <a:ext uri="{FF2B5EF4-FFF2-40B4-BE49-F238E27FC236}">
                <a16:creationId xmlns:a16="http://schemas.microsoft.com/office/drawing/2014/main" id="{3A3B6D4E-E637-40B8-95BF-B5817C760C41}"/>
              </a:ext>
            </a:extLst>
          </p:cNvPr>
          <p:cNvSpPr>
            <a:spLocks noGrp="1"/>
          </p:cNvSpPr>
          <p:nvPr>
            <p:ph idx="1"/>
          </p:nvPr>
        </p:nvSpPr>
        <p:spPr/>
        <p:txBody>
          <a:bodyPr>
            <a:normAutofit fontScale="62500" lnSpcReduction="20000"/>
          </a:bodyPr>
          <a:lstStyle/>
          <a:p>
            <a:r>
              <a:rPr lang="en-US" dirty="0"/>
              <a:t>Bell Museum (n.d.) Lichen herbarium specimens [digital image]. Retrieved from </a:t>
            </a:r>
            <a:r>
              <a:rPr lang="en-US" dirty="0">
                <a:hlinkClick r:id="rId2"/>
              </a:rPr>
              <a:t>https://www.bellmuseum.umn.edu/fungi/</a:t>
            </a:r>
            <a:endParaRPr lang="en-US" dirty="0"/>
          </a:p>
          <a:p>
            <a:r>
              <a:rPr lang="en-US" dirty="0"/>
              <a:t>Buchner, D. (n.d.) Mixed broadleaf forest [digital image]. Retrieved from: </a:t>
            </a:r>
            <a:r>
              <a:rPr lang="en-US" dirty="0">
                <a:hlinkClick r:id="rId3"/>
              </a:rPr>
              <a:t>https://unsplash.com/photos/eDdimQeSW5c</a:t>
            </a:r>
            <a:endParaRPr lang="en-US" dirty="0"/>
          </a:p>
          <a:p>
            <a:r>
              <a:rPr lang="en-US" dirty="0"/>
              <a:t>CNX OpenStax (2016). Lichen Diagram [digital image]. Retrieved from </a:t>
            </a:r>
            <a:r>
              <a:rPr lang="en-US" dirty="0">
                <a:hlinkClick r:id="rId4"/>
              </a:rPr>
              <a:t>https://commons.wikimedia.org/wiki/File:OSC_Microbio_05_05_lichenstr.jpg</a:t>
            </a:r>
            <a:endParaRPr lang="en-US" dirty="0"/>
          </a:p>
          <a:p>
            <a:r>
              <a:rPr lang="en-US" dirty="0"/>
              <a:t>Hollinger, Jason. (2011). </a:t>
            </a:r>
            <a:r>
              <a:rPr lang="en-US" i="1" dirty="0" err="1"/>
              <a:t>Flavoparmelia</a:t>
            </a:r>
            <a:r>
              <a:rPr lang="en-US" i="1" dirty="0"/>
              <a:t> </a:t>
            </a:r>
            <a:r>
              <a:rPr lang="en-US" i="1" dirty="0" err="1"/>
              <a:t>caperata</a:t>
            </a:r>
            <a:r>
              <a:rPr lang="en-US" i="1" dirty="0"/>
              <a:t> </a:t>
            </a:r>
            <a:r>
              <a:rPr lang="en-US" dirty="0"/>
              <a:t>[digital image]. Retrieved from </a:t>
            </a:r>
            <a:r>
              <a:rPr lang="en-US" dirty="0">
                <a:hlinkClick r:id="rId5"/>
              </a:rPr>
              <a:t>https://mushroomobserver.org/image/show_image/240112</a:t>
            </a:r>
            <a:endParaRPr lang="en-US" dirty="0"/>
          </a:p>
          <a:p>
            <a:r>
              <a:rPr lang="en-US" dirty="0"/>
              <a:t>Hollinger, Jason (2013). </a:t>
            </a:r>
            <a:r>
              <a:rPr lang="en-US" i="1" dirty="0" err="1"/>
              <a:t>Trypethelium</a:t>
            </a:r>
            <a:r>
              <a:rPr lang="en-US" i="1" dirty="0"/>
              <a:t> virens</a:t>
            </a:r>
            <a:r>
              <a:rPr lang="en-US" dirty="0"/>
              <a:t> [digital image]. Retrieved from </a:t>
            </a:r>
            <a:r>
              <a:rPr lang="en-US" dirty="0">
                <a:hlinkClick r:id="rId6"/>
              </a:rPr>
              <a:t>https://www.waysofenlichenment.net/lichens/Trypethelium%20virens</a:t>
            </a:r>
            <a:endParaRPr lang="en-US" dirty="0"/>
          </a:p>
          <a:p>
            <a:r>
              <a:rPr lang="en-US" dirty="0"/>
              <a:t>Instacart (n.d.) Green Banana [digital image]. Retrieved from </a:t>
            </a:r>
            <a:r>
              <a:rPr lang="en-US" dirty="0">
                <a:hlinkClick r:id="rId7"/>
              </a:rPr>
              <a:t>https://www.instacart.com/products/16702340-green-banana-each</a:t>
            </a:r>
            <a:endParaRPr lang="en-US" dirty="0"/>
          </a:p>
          <a:p>
            <a:r>
              <a:rPr lang="fr-FR" dirty="0" err="1"/>
              <a:t>Oribatid</a:t>
            </a:r>
            <a:r>
              <a:rPr lang="fr-FR" dirty="0"/>
              <a:t> mites on </a:t>
            </a:r>
            <a:r>
              <a:rPr lang="fr-FR" i="1" dirty="0"/>
              <a:t>Parmelia </a:t>
            </a:r>
            <a:r>
              <a:rPr lang="fr-FR" i="1" dirty="0" err="1"/>
              <a:t>saxatilis</a:t>
            </a:r>
            <a:r>
              <a:rPr lang="fr-FR" dirty="0"/>
              <a:t> [digital image]. </a:t>
            </a:r>
            <a:r>
              <a:rPr lang="fr-FR" dirty="0" err="1"/>
              <a:t>Retrieved</a:t>
            </a:r>
            <a:r>
              <a:rPr lang="fr-FR" dirty="0"/>
              <a:t> </a:t>
            </a:r>
            <a:r>
              <a:rPr lang="fr-FR" dirty="0" err="1"/>
              <a:t>from</a:t>
            </a:r>
            <a:r>
              <a:rPr lang="fr-FR" dirty="0"/>
              <a:t>: </a:t>
            </a:r>
            <a:r>
              <a:rPr lang="en-US" dirty="0"/>
              <a:t>http://www.lichens.lastdragon.org/faq/glossary2.html</a:t>
            </a:r>
            <a:endParaRPr lang="fr-FR" dirty="0"/>
          </a:p>
          <a:p>
            <a:r>
              <a:rPr lang="en-US" i="1" dirty="0" err="1"/>
              <a:t>Peltigera</a:t>
            </a:r>
            <a:r>
              <a:rPr lang="en-US" i="1" dirty="0"/>
              <a:t> hymenia </a:t>
            </a:r>
            <a:r>
              <a:rPr lang="en-US" dirty="0"/>
              <a:t>[digital image]</a:t>
            </a:r>
            <a:r>
              <a:rPr lang="en-US" i="1" dirty="0"/>
              <a:t>. </a:t>
            </a:r>
            <a:r>
              <a:rPr lang="en-US" dirty="0"/>
              <a:t>Retrieved from: https://lh3.googleusercontent.com/proxy/GCxzuUMgASC86sL32J05s2p1eHFhzUtYRBslhXHWpuz75LJUrOEiI7-nUSX7Yh-4yNxOYz-pAMSiiH4v1mKPwJTNkeyOW_Mtim3-WBf69vO4mYJKLO_NgTFXOUh8Q1Q</a:t>
            </a:r>
          </a:p>
          <a:p>
            <a:r>
              <a:rPr lang="en-US" dirty="0"/>
              <a:t>Reindeer eating lichen [digital image]. Retrieved from: https://sciencetechnologyandhealth.files.wordpress.com/2015/11/reindeer-eating-lichen-small.jpg?w=474</a:t>
            </a:r>
          </a:p>
          <a:p>
            <a:r>
              <a:rPr lang="en-US" dirty="0"/>
              <a:t>Rock tripe [digital image]. Retrieved from: https://easternplant.blog/2015/02/02/rock-tripe-come-see-incredible-colonies/</a:t>
            </a:r>
          </a:p>
          <a:p>
            <a:r>
              <a:rPr lang="en-US" dirty="0"/>
              <a:t>White, D.M. (2019). </a:t>
            </a:r>
            <a:r>
              <a:rPr lang="en-US" i="1" dirty="0"/>
              <a:t>Dryas </a:t>
            </a:r>
            <a:r>
              <a:rPr lang="en-US" i="1" dirty="0" err="1"/>
              <a:t>ajanensis</a:t>
            </a:r>
            <a:r>
              <a:rPr lang="en-US" dirty="0"/>
              <a:t> [digital image].</a:t>
            </a:r>
          </a:p>
          <a:p>
            <a:endParaRPr lang="en-US" dirty="0"/>
          </a:p>
          <a:p>
            <a:endParaRPr lang="en-US" dirty="0"/>
          </a:p>
        </p:txBody>
      </p:sp>
    </p:spTree>
    <p:extLst>
      <p:ext uri="{BB962C8B-B14F-4D97-AF65-F5344CB8AC3E}">
        <p14:creationId xmlns:p14="http://schemas.microsoft.com/office/powerpoint/2010/main" val="3107531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E0137-7095-418D-8E9A-8DAA61403E2C}"/>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a:solidFill>
                  <a:schemeClr val="tx1">
                    <a:lumMod val="85000"/>
                    <a:lumOff val="15000"/>
                  </a:schemeClr>
                </a:solidFill>
              </a:rPr>
              <a:t>Extras</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2552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D121833A-BAF4-449F-89A3-51B3884B34FF}"/>
              </a:ext>
            </a:extLst>
          </p:cNvPr>
          <p:cNvPicPr>
            <a:picLocks noChangeAspect="1"/>
          </p:cNvPicPr>
          <p:nvPr/>
        </p:nvPicPr>
        <p:blipFill>
          <a:blip r:embed="rId2"/>
          <a:stretch>
            <a:fillRect/>
          </a:stretch>
        </p:blipFill>
        <p:spPr>
          <a:xfrm>
            <a:off x="3574563" y="1233056"/>
            <a:ext cx="5039728" cy="5039728"/>
          </a:xfrm>
          <a:prstGeom prst="rect">
            <a:avLst/>
          </a:prstGeom>
        </p:spPr>
      </p:pic>
      <p:sp>
        <p:nvSpPr>
          <p:cNvPr id="6" name="TextBox 5">
            <a:extLst>
              <a:ext uri="{FF2B5EF4-FFF2-40B4-BE49-F238E27FC236}">
                <a16:creationId xmlns:a16="http://schemas.microsoft.com/office/drawing/2014/main" id="{98BCB4D7-35DF-472A-BD54-FE364CBF73C5}"/>
              </a:ext>
            </a:extLst>
          </p:cNvPr>
          <p:cNvSpPr txBox="1"/>
          <p:nvPr/>
        </p:nvSpPr>
        <p:spPr>
          <a:xfrm>
            <a:off x="6094427" y="738834"/>
            <a:ext cx="898686" cy="369332"/>
          </a:xfrm>
          <a:prstGeom prst="rect">
            <a:avLst/>
          </a:prstGeom>
          <a:noFill/>
        </p:spPr>
        <p:txBody>
          <a:bodyPr wrap="square" rtlCol="0">
            <a:spAutoFit/>
          </a:bodyPr>
          <a:lstStyle/>
          <a:p>
            <a:r>
              <a:rPr lang="en-US" dirty="0"/>
              <a:t>Family</a:t>
            </a:r>
          </a:p>
        </p:txBody>
      </p:sp>
    </p:spTree>
    <p:extLst>
      <p:ext uri="{BB962C8B-B14F-4D97-AF65-F5344CB8AC3E}">
        <p14:creationId xmlns:p14="http://schemas.microsoft.com/office/powerpoint/2010/main" val="4069120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171300CC-E38F-4D23-BC82-FD8B724BA61C}"/>
              </a:ext>
            </a:extLst>
          </p:cNvPr>
          <p:cNvPicPr>
            <a:picLocks noChangeAspect="1"/>
          </p:cNvPicPr>
          <p:nvPr/>
        </p:nvPicPr>
        <p:blipFill>
          <a:blip r:embed="rId2"/>
          <a:stretch>
            <a:fillRect/>
          </a:stretch>
        </p:blipFill>
        <p:spPr>
          <a:xfrm>
            <a:off x="3574563" y="1299540"/>
            <a:ext cx="5039728" cy="5039728"/>
          </a:xfrm>
          <a:prstGeom prst="rect">
            <a:avLst/>
          </a:prstGeom>
        </p:spPr>
      </p:pic>
      <p:sp>
        <p:nvSpPr>
          <p:cNvPr id="6" name="TextBox 5">
            <a:extLst>
              <a:ext uri="{FF2B5EF4-FFF2-40B4-BE49-F238E27FC236}">
                <a16:creationId xmlns:a16="http://schemas.microsoft.com/office/drawing/2014/main" id="{BDA05AB9-732A-424B-8196-45C77DEA5076}"/>
              </a:ext>
            </a:extLst>
          </p:cNvPr>
          <p:cNvSpPr txBox="1"/>
          <p:nvPr/>
        </p:nvSpPr>
        <p:spPr>
          <a:xfrm>
            <a:off x="6094427" y="868676"/>
            <a:ext cx="774700" cy="369332"/>
          </a:xfrm>
          <a:prstGeom prst="rect">
            <a:avLst/>
          </a:prstGeom>
          <a:noFill/>
        </p:spPr>
        <p:txBody>
          <a:bodyPr wrap="square" rtlCol="0">
            <a:spAutoFit/>
          </a:bodyPr>
          <a:lstStyle/>
          <a:p>
            <a:r>
              <a:rPr lang="en-US" dirty="0"/>
              <a:t>Order</a:t>
            </a:r>
          </a:p>
        </p:txBody>
      </p:sp>
    </p:spTree>
    <p:extLst>
      <p:ext uri="{BB962C8B-B14F-4D97-AF65-F5344CB8AC3E}">
        <p14:creationId xmlns:p14="http://schemas.microsoft.com/office/powerpoint/2010/main" val="210939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2AFD5337-269D-4CEC-8C7F-1AD9CD555108}"/>
              </a:ext>
            </a:extLst>
          </p:cNvPr>
          <p:cNvPicPr>
            <a:picLocks noChangeAspect="1"/>
          </p:cNvPicPr>
          <p:nvPr/>
        </p:nvPicPr>
        <p:blipFill>
          <a:blip r:embed="rId2"/>
          <a:stretch>
            <a:fillRect/>
          </a:stretch>
        </p:blipFill>
        <p:spPr>
          <a:xfrm>
            <a:off x="2969838" y="1262584"/>
            <a:ext cx="5039728" cy="5039728"/>
          </a:xfrm>
          <a:prstGeom prst="rect">
            <a:avLst/>
          </a:prstGeom>
        </p:spPr>
      </p:pic>
      <p:sp>
        <p:nvSpPr>
          <p:cNvPr id="11" name="TextBox 10">
            <a:extLst>
              <a:ext uri="{FF2B5EF4-FFF2-40B4-BE49-F238E27FC236}">
                <a16:creationId xmlns:a16="http://schemas.microsoft.com/office/drawing/2014/main" id="{0158634B-F8EC-4DD6-9398-20D25D3DE8D3}"/>
              </a:ext>
            </a:extLst>
          </p:cNvPr>
          <p:cNvSpPr txBox="1"/>
          <p:nvPr/>
        </p:nvSpPr>
        <p:spPr>
          <a:xfrm>
            <a:off x="6094427" y="707348"/>
            <a:ext cx="774700" cy="369332"/>
          </a:xfrm>
          <a:prstGeom prst="rect">
            <a:avLst/>
          </a:prstGeom>
          <a:noFill/>
        </p:spPr>
        <p:txBody>
          <a:bodyPr wrap="square" rtlCol="0">
            <a:spAutoFit/>
          </a:bodyPr>
          <a:lstStyle/>
          <a:p>
            <a:r>
              <a:rPr lang="en-US" dirty="0"/>
              <a:t>Class</a:t>
            </a:r>
          </a:p>
        </p:txBody>
      </p:sp>
    </p:spTree>
    <p:extLst>
      <p:ext uri="{BB962C8B-B14F-4D97-AF65-F5344CB8AC3E}">
        <p14:creationId xmlns:p14="http://schemas.microsoft.com/office/powerpoint/2010/main" val="4221253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FE635C-C432-47DA-AEAB-A593345CB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BF3D3-2448-4FF3-B57B-852CB3B85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040C66D-4F1C-4AC9-9214-C9E6DA54A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D7FE8-C926-4744-9B0A-A3D138641C48}"/>
              </a:ext>
            </a:extLst>
          </p:cNvPr>
          <p:cNvSpPr>
            <a:spLocks noGrp="1"/>
          </p:cNvSpPr>
          <p:nvPr>
            <p:ph type="title"/>
          </p:nvPr>
        </p:nvSpPr>
        <p:spPr>
          <a:xfrm>
            <a:off x="577007" y="643467"/>
            <a:ext cx="3535414" cy="5054008"/>
          </a:xfrm>
        </p:spPr>
        <p:txBody>
          <a:bodyPr vert="horz" lIns="91440" tIns="45720" rIns="91440" bIns="45720" rtlCol="0" anchor="ctr">
            <a:normAutofit/>
          </a:bodyPr>
          <a:lstStyle/>
          <a:p>
            <a:r>
              <a:rPr lang="en-US" sz="6600" dirty="0">
                <a:solidFill>
                  <a:schemeClr val="tx2"/>
                </a:solidFill>
              </a:rPr>
              <a:t>Solution?</a:t>
            </a:r>
          </a:p>
        </p:txBody>
      </p:sp>
      <p:sp>
        <p:nvSpPr>
          <p:cNvPr id="3" name="Content Placeholder 2">
            <a:extLst>
              <a:ext uri="{FF2B5EF4-FFF2-40B4-BE49-F238E27FC236}">
                <a16:creationId xmlns:a16="http://schemas.microsoft.com/office/drawing/2014/main" id="{728B0910-1DDF-4410-A8AF-B459B0A061F9}"/>
              </a:ext>
            </a:extLst>
          </p:cNvPr>
          <p:cNvSpPr>
            <a:spLocks noGrp="1"/>
          </p:cNvSpPr>
          <p:nvPr>
            <p:ph idx="1"/>
          </p:nvPr>
        </p:nvSpPr>
        <p:spPr>
          <a:xfrm>
            <a:off x="193352" y="3429000"/>
            <a:ext cx="3943427" cy="1834318"/>
          </a:xfrm>
        </p:spPr>
        <p:txBody>
          <a:bodyPr vert="horz" lIns="91440" tIns="45720" rIns="91440" bIns="45720" rtlCol="0" anchor="ctr">
            <a:normAutofit/>
          </a:bodyPr>
          <a:lstStyle/>
          <a:p>
            <a:pPr marL="0" indent="0" algn="ctr">
              <a:buNone/>
            </a:pPr>
            <a:r>
              <a:rPr lang="en-US" sz="3600" cap="all" spc="200" dirty="0">
                <a:solidFill>
                  <a:schemeClr val="tx1"/>
                </a:solidFill>
                <a:latin typeface="+mj-lt"/>
              </a:rPr>
              <a:t>Reflectance Spectroscopy!</a:t>
            </a:r>
          </a:p>
        </p:txBody>
      </p:sp>
      <p:cxnSp>
        <p:nvCxnSpPr>
          <p:cNvPr id="16" name="Straight Connector 15">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Graphic 4" descr="Quadcopter outline">
            <a:extLst>
              <a:ext uri="{FF2B5EF4-FFF2-40B4-BE49-F238E27FC236}">
                <a16:creationId xmlns:a16="http://schemas.microsoft.com/office/drawing/2014/main" id="{53F06480-02F8-4A15-AFEC-5C91EE63CB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0273" y="2107739"/>
            <a:ext cx="914400" cy="914400"/>
          </a:xfrm>
          <a:prstGeom prst="rect">
            <a:avLst/>
          </a:prstGeom>
        </p:spPr>
      </p:pic>
      <p:pic>
        <p:nvPicPr>
          <p:cNvPr id="7" name="Graphic 6" descr="Security camera outline">
            <a:extLst>
              <a:ext uri="{FF2B5EF4-FFF2-40B4-BE49-F238E27FC236}">
                <a16:creationId xmlns:a16="http://schemas.microsoft.com/office/drawing/2014/main" id="{645C0158-346E-424C-9348-7A26F687B7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6253" y="3106865"/>
            <a:ext cx="914400" cy="914400"/>
          </a:xfrm>
          <a:prstGeom prst="rect">
            <a:avLst/>
          </a:prstGeom>
        </p:spPr>
      </p:pic>
      <p:pic>
        <p:nvPicPr>
          <p:cNvPr id="11" name="Graphic 10" descr="Satellite outline">
            <a:extLst>
              <a:ext uri="{FF2B5EF4-FFF2-40B4-BE49-F238E27FC236}">
                <a16:creationId xmlns:a16="http://schemas.microsoft.com/office/drawing/2014/main" id="{DE5E35FB-16F3-4098-ADEF-3813809094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1763" y="260604"/>
            <a:ext cx="914400" cy="914400"/>
          </a:xfrm>
          <a:prstGeom prst="rect">
            <a:avLst/>
          </a:prstGeom>
        </p:spPr>
      </p:pic>
      <p:cxnSp>
        <p:nvCxnSpPr>
          <p:cNvPr id="15" name="Straight Connector 14">
            <a:extLst>
              <a:ext uri="{FF2B5EF4-FFF2-40B4-BE49-F238E27FC236}">
                <a16:creationId xmlns:a16="http://schemas.microsoft.com/office/drawing/2014/main" id="{4FB65CA5-325C-49F9-8978-CC6894AAC2A9}"/>
              </a:ext>
            </a:extLst>
          </p:cNvPr>
          <p:cNvCxnSpPr/>
          <p:nvPr/>
        </p:nvCxnSpPr>
        <p:spPr>
          <a:xfrm>
            <a:off x="7491110" y="4337256"/>
            <a:ext cx="0" cy="1571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DABD60E-F22F-47F7-8821-A41753638A93}"/>
              </a:ext>
            </a:extLst>
          </p:cNvPr>
          <p:cNvCxnSpPr>
            <a:cxnSpLocks/>
          </p:cNvCxnSpPr>
          <p:nvPr/>
        </p:nvCxnSpPr>
        <p:spPr>
          <a:xfrm flipH="1">
            <a:off x="7491110" y="5909120"/>
            <a:ext cx="300065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995CB84-CD7F-4F11-AEC6-D21CDB5A4C28}"/>
              </a:ext>
            </a:extLst>
          </p:cNvPr>
          <p:cNvSpPr/>
          <p:nvPr/>
        </p:nvSpPr>
        <p:spPr>
          <a:xfrm>
            <a:off x="7535499" y="4676581"/>
            <a:ext cx="2867487" cy="1153572"/>
          </a:xfrm>
          <a:custGeom>
            <a:avLst/>
            <a:gdLst>
              <a:gd name="connsiteX0" fmla="*/ 0 w 2867487"/>
              <a:gd name="connsiteY0" fmla="*/ 1153572 h 1153572"/>
              <a:gd name="connsiteX1" fmla="*/ 159798 w 2867487"/>
              <a:gd name="connsiteY1" fmla="*/ 869487 h 1153572"/>
              <a:gd name="connsiteX2" fmla="*/ 337351 w 2867487"/>
              <a:gd name="connsiteY2" fmla="*/ 1109184 h 1153572"/>
              <a:gd name="connsiteX3" fmla="*/ 656947 w 2867487"/>
              <a:gd name="connsiteY3" fmla="*/ 88252 h 1153572"/>
              <a:gd name="connsiteX4" fmla="*/ 1056442 w 2867487"/>
              <a:gd name="connsiteY4" fmla="*/ 52741 h 1153572"/>
              <a:gd name="connsiteX5" fmla="*/ 1358283 w 2867487"/>
              <a:gd name="connsiteY5" fmla="*/ 79374 h 1153572"/>
              <a:gd name="connsiteX6" fmla="*/ 1473693 w 2867487"/>
              <a:gd name="connsiteY6" fmla="*/ 878364 h 1153572"/>
              <a:gd name="connsiteX7" fmla="*/ 1882066 w 2867487"/>
              <a:gd name="connsiteY7" fmla="*/ 478869 h 1153572"/>
              <a:gd name="connsiteX8" fmla="*/ 2095130 w 2867487"/>
              <a:gd name="connsiteY8" fmla="*/ 469992 h 1153572"/>
              <a:gd name="connsiteX9" fmla="*/ 2210540 w 2867487"/>
              <a:gd name="connsiteY9" fmla="*/ 469992 h 1153572"/>
              <a:gd name="connsiteX10" fmla="*/ 2299316 w 2867487"/>
              <a:gd name="connsiteY10" fmla="*/ 913875 h 1153572"/>
              <a:gd name="connsiteX11" fmla="*/ 2574524 w 2867487"/>
              <a:gd name="connsiteY11" fmla="*/ 665300 h 1153572"/>
              <a:gd name="connsiteX12" fmla="*/ 2867487 w 2867487"/>
              <a:gd name="connsiteY12" fmla="*/ 1064795 h 11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7487" h="1153572">
                <a:moveTo>
                  <a:pt x="0" y="1153572"/>
                </a:moveTo>
                <a:cubicBezTo>
                  <a:pt x="51786" y="1015228"/>
                  <a:pt x="103573" y="876885"/>
                  <a:pt x="159798" y="869487"/>
                </a:cubicBezTo>
                <a:cubicBezTo>
                  <a:pt x="216023" y="862089"/>
                  <a:pt x="254493" y="1239390"/>
                  <a:pt x="337351" y="1109184"/>
                </a:cubicBezTo>
                <a:cubicBezTo>
                  <a:pt x="420209" y="978978"/>
                  <a:pt x="537098" y="264326"/>
                  <a:pt x="656947" y="88252"/>
                </a:cubicBezTo>
                <a:cubicBezTo>
                  <a:pt x="776796" y="-87822"/>
                  <a:pt x="939553" y="54221"/>
                  <a:pt x="1056442" y="52741"/>
                </a:cubicBezTo>
                <a:cubicBezTo>
                  <a:pt x="1173331" y="51261"/>
                  <a:pt x="1288741" y="-58230"/>
                  <a:pt x="1358283" y="79374"/>
                </a:cubicBezTo>
                <a:cubicBezTo>
                  <a:pt x="1427825" y="216978"/>
                  <a:pt x="1386396" y="811782"/>
                  <a:pt x="1473693" y="878364"/>
                </a:cubicBezTo>
                <a:cubicBezTo>
                  <a:pt x="1560990" y="944946"/>
                  <a:pt x="1778493" y="546931"/>
                  <a:pt x="1882066" y="478869"/>
                </a:cubicBezTo>
                <a:cubicBezTo>
                  <a:pt x="1985639" y="410807"/>
                  <a:pt x="2040384" y="471471"/>
                  <a:pt x="2095130" y="469992"/>
                </a:cubicBezTo>
                <a:cubicBezTo>
                  <a:pt x="2149876" y="468512"/>
                  <a:pt x="2176509" y="396012"/>
                  <a:pt x="2210540" y="469992"/>
                </a:cubicBezTo>
                <a:cubicBezTo>
                  <a:pt x="2244571" y="543972"/>
                  <a:pt x="2238652" y="881324"/>
                  <a:pt x="2299316" y="913875"/>
                </a:cubicBezTo>
                <a:cubicBezTo>
                  <a:pt x="2359980" y="946426"/>
                  <a:pt x="2479829" y="640147"/>
                  <a:pt x="2574524" y="665300"/>
                </a:cubicBezTo>
                <a:cubicBezTo>
                  <a:pt x="2669219" y="690453"/>
                  <a:pt x="2768353" y="877624"/>
                  <a:pt x="2867487" y="10647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DF3428-3536-4C6F-B66C-FC03A73190CD}"/>
              </a:ext>
            </a:extLst>
          </p:cNvPr>
          <p:cNvSpPr/>
          <p:nvPr/>
        </p:nvSpPr>
        <p:spPr>
          <a:xfrm>
            <a:off x="6773012" y="3976584"/>
            <a:ext cx="4250299" cy="23552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35D18BC-EB81-43F3-A738-61EAE60A5FE7}"/>
              </a:ext>
            </a:extLst>
          </p:cNvPr>
          <p:cNvCxnSpPr>
            <a:cxnSpLocks/>
            <a:stCxn id="7" idx="2"/>
            <a:endCxn id="22" idx="2"/>
          </p:cNvCxnSpPr>
          <p:nvPr/>
        </p:nvCxnSpPr>
        <p:spPr>
          <a:xfrm>
            <a:off x="5143453" y="4021265"/>
            <a:ext cx="1629559" cy="1132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BB5951-07BF-4F60-BD43-9242FF921545}"/>
              </a:ext>
            </a:extLst>
          </p:cNvPr>
          <p:cNvCxnSpPr>
            <a:cxnSpLocks/>
            <a:stCxn id="11" idx="2"/>
            <a:endCxn id="22" idx="6"/>
          </p:cNvCxnSpPr>
          <p:nvPr/>
        </p:nvCxnSpPr>
        <p:spPr>
          <a:xfrm>
            <a:off x="10948963" y="1175004"/>
            <a:ext cx="74348" cy="3979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Graphic 30" descr="Airplane outline">
            <a:extLst>
              <a:ext uri="{FF2B5EF4-FFF2-40B4-BE49-F238E27FC236}">
                <a16:creationId xmlns:a16="http://schemas.microsoft.com/office/drawing/2014/main" id="{9DF1DDB5-2755-4FEB-A582-BAE09C289F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8391055" y="1212218"/>
            <a:ext cx="914400" cy="914400"/>
          </a:xfrm>
          <a:prstGeom prst="rect">
            <a:avLst/>
          </a:prstGeom>
        </p:spPr>
      </p:pic>
    </p:spTree>
    <p:extLst>
      <p:ext uri="{BB962C8B-B14F-4D97-AF65-F5344CB8AC3E}">
        <p14:creationId xmlns:p14="http://schemas.microsoft.com/office/powerpoint/2010/main" val="14390344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0"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een Banana (each) - Instacart">
            <a:extLst>
              <a:ext uri="{FF2B5EF4-FFF2-40B4-BE49-F238E27FC236}">
                <a16:creationId xmlns:a16="http://schemas.microsoft.com/office/drawing/2014/main" id="{D949F316-8092-4BC0-B923-4C4A12506DE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68695" y="2041633"/>
            <a:ext cx="4264090" cy="42640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C9DC3D-21A3-4282-B469-4FD2A47DC961}"/>
              </a:ext>
            </a:extLst>
          </p:cNvPr>
          <p:cNvSpPr>
            <a:spLocks noGrp="1"/>
          </p:cNvSpPr>
          <p:nvPr>
            <p:ph type="title"/>
          </p:nvPr>
        </p:nvSpPr>
        <p:spPr/>
        <p:txBody>
          <a:bodyPr/>
          <a:lstStyle/>
          <a:p>
            <a:r>
              <a:rPr lang="en-US" dirty="0"/>
              <a:t>What is Reflectance Spectroscopy?</a:t>
            </a:r>
          </a:p>
        </p:txBody>
      </p:sp>
      <p:sp>
        <p:nvSpPr>
          <p:cNvPr id="4" name="Arrow: Right 3">
            <a:extLst>
              <a:ext uri="{FF2B5EF4-FFF2-40B4-BE49-F238E27FC236}">
                <a16:creationId xmlns:a16="http://schemas.microsoft.com/office/drawing/2014/main" id="{1228C2D5-3997-4E31-9D7F-92D2FE75BB9D}"/>
              </a:ext>
            </a:extLst>
          </p:cNvPr>
          <p:cNvSpPr/>
          <p:nvPr/>
        </p:nvSpPr>
        <p:spPr>
          <a:xfrm>
            <a:off x="5529632" y="3753800"/>
            <a:ext cx="1132736" cy="839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reen Banana (each) - Instacart">
            <a:extLst>
              <a:ext uri="{FF2B5EF4-FFF2-40B4-BE49-F238E27FC236}">
                <a16:creationId xmlns:a16="http://schemas.microsoft.com/office/drawing/2014/main" id="{910FF026-AC95-4B2D-B311-D077367A71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9215" y="2041633"/>
            <a:ext cx="4264090" cy="426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4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8421-43F4-468F-BC3E-703D427BEBC5}"/>
              </a:ext>
            </a:extLst>
          </p:cNvPr>
          <p:cNvSpPr>
            <a:spLocks noGrp="1"/>
          </p:cNvSpPr>
          <p:nvPr>
            <p:ph type="title"/>
          </p:nvPr>
        </p:nvSpPr>
        <p:spPr/>
        <p:txBody>
          <a:bodyPr/>
          <a:lstStyle/>
          <a:p>
            <a:r>
              <a:rPr lang="en-US" dirty="0"/>
              <a:t>The Reflected Spectrum</a:t>
            </a:r>
          </a:p>
        </p:txBody>
      </p:sp>
      <p:pic>
        <p:nvPicPr>
          <p:cNvPr id="24" name="Picture 23" descr="Chart, line chart&#10;&#10;Description automatically generated">
            <a:extLst>
              <a:ext uri="{FF2B5EF4-FFF2-40B4-BE49-F238E27FC236}">
                <a16:creationId xmlns:a16="http://schemas.microsoft.com/office/drawing/2014/main" id="{C4ED542E-C8A7-49BC-9C95-E1A2200F7D17}"/>
              </a:ext>
            </a:extLst>
          </p:cNvPr>
          <p:cNvPicPr>
            <a:picLocks noChangeAspect="1"/>
          </p:cNvPicPr>
          <p:nvPr/>
        </p:nvPicPr>
        <p:blipFill rotWithShape="1">
          <a:blip r:embed="rId2"/>
          <a:srcRect t="15982" r="4167" b="2553"/>
          <a:stretch/>
        </p:blipFill>
        <p:spPr>
          <a:xfrm>
            <a:off x="1097280" y="2284469"/>
            <a:ext cx="9786743" cy="4051016"/>
          </a:xfrm>
          <a:prstGeom prst="rect">
            <a:avLst/>
          </a:prstGeom>
        </p:spPr>
      </p:pic>
      <p:sp>
        <p:nvSpPr>
          <p:cNvPr id="25" name="Oval 24">
            <a:extLst>
              <a:ext uri="{FF2B5EF4-FFF2-40B4-BE49-F238E27FC236}">
                <a16:creationId xmlns:a16="http://schemas.microsoft.com/office/drawing/2014/main" id="{16136470-832D-4818-89CB-AB4E0F38523D}"/>
              </a:ext>
            </a:extLst>
          </p:cNvPr>
          <p:cNvSpPr/>
          <p:nvPr/>
        </p:nvSpPr>
        <p:spPr>
          <a:xfrm>
            <a:off x="2263805" y="4376783"/>
            <a:ext cx="1154097" cy="11196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96E8BF5-D45F-442A-AC86-05DD383A860C}"/>
              </a:ext>
            </a:extLst>
          </p:cNvPr>
          <p:cNvCxnSpPr/>
          <p:nvPr/>
        </p:nvCxnSpPr>
        <p:spPr>
          <a:xfrm>
            <a:off x="2441359" y="3429000"/>
            <a:ext cx="399494" cy="1107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8" name="TextBox 27">
            <a:extLst>
              <a:ext uri="{FF2B5EF4-FFF2-40B4-BE49-F238E27FC236}">
                <a16:creationId xmlns:a16="http://schemas.microsoft.com/office/drawing/2014/main" id="{AAA415A7-2AD3-47F2-ABB7-B6E64C9B55C1}"/>
              </a:ext>
            </a:extLst>
          </p:cNvPr>
          <p:cNvSpPr txBox="1"/>
          <p:nvPr/>
        </p:nvSpPr>
        <p:spPr>
          <a:xfrm>
            <a:off x="1988598" y="3056273"/>
            <a:ext cx="1251752" cy="369332"/>
          </a:xfrm>
          <a:prstGeom prst="rect">
            <a:avLst/>
          </a:prstGeom>
          <a:noFill/>
        </p:spPr>
        <p:txBody>
          <a:bodyPr wrap="square" rtlCol="0">
            <a:spAutoFit/>
          </a:bodyPr>
          <a:lstStyle/>
          <a:p>
            <a:r>
              <a:rPr lang="en-US" dirty="0"/>
              <a:t>Pigments</a:t>
            </a:r>
          </a:p>
        </p:txBody>
      </p:sp>
      <p:sp>
        <p:nvSpPr>
          <p:cNvPr id="29" name="TextBox 28">
            <a:extLst>
              <a:ext uri="{FF2B5EF4-FFF2-40B4-BE49-F238E27FC236}">
                <a16:creationId xmlns:a16="http://schemas.microsoft.com/office/drawing/2014/main" id="{F8224407-E0CC-4E9A-AACB-017E8654B2A8}"/>
              </a:ext>
            </a:extLst>
          </p:cNvPr>
          <p:cNvSpPr txBox="1"/>
          <p:nvPr/>
        </p:nvSpPr>
        <p:spPr>
          <a:xfrm>
            <a:off x="6826604" y="5064981"/>
            <a:ext cx="808192" cy="369332"/>
          </a:xfrm>
          <a:prstGeom prst="rect">
            <a:avLst/>
          </a:prstGeom>
          <a:noFill/>
        </p:spPr>
        <p:txBody>
          <a:bodyPr wrap="square" rtlCol="0">
            <a:spAutoFit/>
          </a:bodyPr>
          <a:lstStyle/>
          <a:p>
            <a:r>
              <a:rPr lang="en-US" dirty="0"/>
              <a:t>Water</a:t>
            </a:r>
          </a:p>
        </p:txBody>
      </p:sp>
      <p:cxnSp>
        <p:nvCxnSpPr>
          <p:cNvPr id="31" name="Straight Arrow Connector 30">
            <a:extLst>
              <a:ext uri="{FF2B5EF4-FFF2-40B4-BE49-F238E27FC236}">
                <a16:creationId xmlns:a16="http://schemas.microsoft.com/office/drawing/2014/main" id="{CA6C8A96-5587-430B-B79C-3068E2C3C960}"/>
              </a:ext>
            </a:extLst>
          </p:cNvPr>
          <p:cNvCxnSpPr/>
          <p:nvPr/>
        </p:nvCxnSpPr>
        <p:spPr>
          <a:xfrm flipH="1" flipV="1">
            <a:off x="6676008" y="4776186"/>
            <a:ext cx="230819" cy="28879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Straight Arrow Connector 32">
            <a:extLst>
              <a:ext uri="{FF2B5EF4-FFF2-40B4-BE49-F238E27FC236}">
                <a16:creationId xmlns:a16="http://schemas.microsoft.com/office/drawing/2014/main" id="{0DAA665E-9E65-41EB-A73D-457F873B476A}"/>
              </a:ext>
            </a:extLst>
          </p:cNvPr>
          <p:cNvCxnSpPr/>
          <p:nvPr/>
        </p:nvCxnSpPr>
        <p:spPr>
          <a:xfrm>
            <a:off x="7634796" y="5237825"/>
            <a:ext cx="949911" cy="13316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4" name="TextBox 33">
            <a:extLst>
              <a:ext uri="{FF2B5EF4-FFF2-40B4-BE49-F238E27FC236}">
                <a16:creationId xmlns:a16="http://schemas.microsoft.com/office/drawing/2014/main" id="{B43E1454-30F1-4CC2-896D-6CE6E02BAE17}"/>
              </a:ext>
            </a:extLst>
          </p:cNvPr>
          <p:cNvSpPr txBox="1"/>
          <p:nvPr/>
        </p:nvSpPr>
        <p:spPr>
          <a:xfrm>
            <a:off x="3402287" y="3183343"/>
            <a:ext cx="2783312" cy="646331"/>
          </a:xfrm>
          <a:prstGeom prst="rect">
            <a:avLst/>
          </a:prstGeom>
          <a:noFill/>
        </p:spPr>
        <p:txBody>
          <a:bodyPr wrap="square" rtlCol="0">
            <a:spAutoFit/>
          </a:bodyPr>
          <a:lstStyle/>
          <a:p>
            <a:pPr algn="ctr"/>
            <a:r>
              <a:rPr lang="en-US" dirty="0"/>
              <a:t>Anatomy and Surface Features</a:t>
            </a:r>
          </a:p>
        </p:txBody>
      </p:sp>
      <p:sp>
        <p:nvSpPr>
          <p:cNvPr id="35" name="Left Brace 34">
            <a:extLst>
              <a:ext uri="{FF2B5EF4-FFF2-40B4-BE49-F238E27FC236}">
                <a16:creationId xmlns:a16="http://schemas.microsoft.com/office/drawing/2014/main" id="{ABE34ECF-FC29-4CAB-8498-2376E893DA6F}"/>
              </a:ext>
            </a:extLst>
          </p:cNvPr>
          <p:cNvSpPr/>
          <p:nvPr/>
        </p:nvSpPr>
        <p:spPr>
          <a:xfrm rot="16200000">
            <a:off x="4571707" y="1837971"/>
            <a:ext cx="444473" cy="2361462"/>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347FC9AD-CED2-4EF8-B7FF-F48736A3AEC1}"/>
              </a:ext>
            </a:extLst>
          </p:cNvPr>
          <p:cNvSpPr/>
          <p:nvPr/>
        </p:nvSpPr>
        <p:spPr>
          <a:xfrm rot="5400000">
            <a:off x="8719795" y="1425590"/>
            <a:ext cx="444473" cy="3724183"/>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B6EDF38D-48F7-46A4-9283-22FC38327F01}"/>
              </a:ext>
            </a:extLst>
          </p:cNvPr>
          <p:cNvSpPr txBox="1"/>
          <p:nvPr/>
        </p:nvSpPr>
        <p:spPr>
          <a:xfrm>
            <a:off x="7550375" y="2468725"/>
            <a:ext cx="2783312" cy="646331"/>
          </a:xfrm>
          <a:prstGeom prst="rect">
            <a:avLst/>
          </a:prstGeom>
          <a:noFill/>
        </p:spPr>
        <p:txBody>
          <a:bodyPr wrap="square" rtlCol="0">
            <a:spAutoFit/>
          </a:bodyPr>
          <a:lstStyle/>
          <a:p>
            <a:pPr algn="ctr"/>
            <a:r>
              <a:rPr lang="en-US" dirty="0"/>
              <a:t>Anatomy, Cellulose, Phenolic compounds</a:t>
            </a:r>
          </a:p>
        </p:txBody>
      </p:sp>
    </p:spTree>
    <p:extLst>
      <p:ext uri="{BB962C8B-B14F-4D97-AF65-F5344CB8AC3E}">
        <p14:creationId xmlns:p14="http://schemas.microsoft.com/office/powerpoint/2010/main" val="277955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9" grpId="0"/>
      <p:bldP spid="34" grpId="0"/>
      <p:bldP spid="35" grpId="0" animBg="1"/>
      <p:bldP spid="37" grpId="0" animBg="1"/>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6D75EE5-57FF-4D1E-B105-A6036B0FE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913828F-06C6-4172-B0DE-BAB012020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0CB2A3A6-962C-4D7A-8272-EDEDD881F0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1348D5E-A2F9-4457-85D6-EF33B01C1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9F29BB-95F1-4405-A28A-B995F1090B70}"/>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Spectroscopy is here to stay</a:t>
            </a:r>
          </a:p>
        </p:txBody>
      </p:sp>
      <p:pic>
        <p:nvPicPr>
          <p:cNvPr id="7" name="Picture 6">
            <a:extLst>
              <a:ext uri="{FF2B5EF4-FFF2-40B4-BE49-F238E27FC236}">
                <a16:creationId xmlns:a16="http://schemas.microsoft.com/office/drawing/2014/main" id="{D110A74E-65D6-43AF-9CA4-93F1A965EDB1}"/>
              </a:ext>
            </a:extLst>
          </p:cNvPr>
          <p:cNvPicPr>
            <a:picLocks noChangeAspect="1"/>
          </p:cNvPicPr>
          <p:nvPr/>
        </p:nvPicPr>
        <p:blipFill>
          <a:blip r:embed="rId3"/>
          <a:stretch>
            <a:fillRect/>
          </a:stretch>
        </p:blipFill>
        <p:spPr>
          <a:xfrm>
            <a:off x="635457" y="773661"/>
            <a:ext cx="5131653" cy="3335574"/>
          </a:xfrm>
          <a:prstGeom prst="rect">
            <a:avLst/>
          </a:prstGeom>
        </p:spPr>
      </p:pic>
      <p:sp>
        <p:nvSpPr>
          <p:cNvPr id="20" name="Rectangle 19">
            <a:extLst>
              <a:ext uri="{FF2B5EF4-FFF2-40B4-BE49-F238E27FC236}">
                <a16:creationId xmlns:a16="http://schemas.microsoft.com/office/drawing/2014/main" id="{62E5679E-AF9A-4675-8EB9-82F877C47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72DE03-B030-46B6-93BB-F94E7F7BC33A}"/>
              </a:ext>
            </a:extLst>
          </p:cNvPr>
          <p:cNvPicPr>
            <a:picLocks noChangeAspect="1"/>
          </p:cNvPicPr>
          <p:nvPr/>
        </p:nvPicPr>
        <p:blipFill>
          <a:blip r:embed="rId4"/>
          <a:stretch>
            <a:fillRect/>
          </a:stretch>
        </p:blipFill>
        <p:spPr>
          <a:xfrm>
            <a:off x="6424891" y="640080"/>
            <a:ext cx="3792353" cy="3602736"/>
          </a:xfrm>
          <a:prstGeom prst="rect">
            <a:avLst/>
          </a:prstGeom>
        </p:spPr>
      </p:pic>
      <p:cxnSp>
        <p:nvCxnSpPr>
          <p:cNvPr id="22" name="Straight Connector 21">
            <a:extLst>
              <a:ext uri="{FF2B5EF4-FFF2-40B4-BE49-F238E27FC236}">
                <a16:creationId xmlns:a16="http://schemas.microsoft.com/office/drawing/2014/main" id="{A4193D27-0DF9-4485-90D7-D8E69A3F44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EF5A4DD-17B0-415A-8F3A-0DEE3FF8F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AA73B4A-2570-4D18-9566-12E68828C4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B3E30A1-E570-44F2-AE0C-A1750347D581}"/>
              </a:ext>
            </a:extLst>
          </p:cNvPr>
          <p:cNvSpPr txBox="1"/>
          <p:nvPr/>
        </p:nvSpPr>
        <p:spPr>
          <a:xfrm>
            <a:off x="4294251" y="4340924"/>
            <a:ext cx="2210539" cy="276999"/>
          </a:xfrm>
          <a:prstGeom prst="rect">
            <a:avLst/>
          </a:prstGeom>
          <a:noFill/>
        </p:spPr>
        <p:txBody>
          <a:bodyPr wrap="square" rtlCol="0">
            <a:spAutoFit/>
          </a:bodyPr>
          <a:lstStyle/>
          <a:p>
            <a:r>
              <a:rPr lang="en-US" sz="1200" dirty="0" err="1"/>
              <a:t>Meireles</a:t>
            </a:r>
            <a:r>
              <a:rPr lang="en-US" sz="1200" dirty="0"/>
              <a:t> et al. (2020)</a:t>
            </a:r>
          </a:p>
        </p:txBody>
      </p:sp>
      <p:sp>
        <p:nvSpPr>
          <p:cNvPr id="15" name="TextBox 14">
            <a:extLst>
              <a:ext uri="{FF2B5EF4-FFF2-40B4-BE49-F238E27FC236}">
                <a16:creationId xmlns:a16="http://schemas.microsoft.com/office/drawing/2014/main" id="{76247544-C777-45A7-978F-82690FED7C59}"/>
              </a:ext>
            </a:extLst>
          </p:cNvPr>
          <p:cNvSpPr txBox="1"/>
          <p:nvPr/>
        </p:nvSpPr>
        <p:spPr>
          <a:xfrm>
            <a:off x="9026147" y="4340924"/>
            <a:ext cx="2210539" cy="276999"/>
          </a:xfrm>
          <a:prstGeom prst="rect">
            <a:avLst/>
          </a:prstGeom>
          <a:noFill/>
        </p:spPr>
        <p:txBody>
          <a:bodyPr wrap="square" rtlCol="0">
            <a:spAutoFit/>
          </a:bodyPr>
          <a:lstStyle/>
          <a:p>
            <a:r>
              <a:rPr lang="en-US" sz="1200" dirty="0"/>
              <a:t>Asner et al. (2017)</a:t>
            </a:r>
          </a:p>
        </p:txBody>
      </p:sp>
    </p:spTree>
    <p:extLst>
      <p:ext uri="{BB962C8B-B14F-4D97-AF65-F5344CB8AC3E}">
        <p14:creationId xmlns:p14="http://schemas.microsoft.com/office/powerpoint/2010/main" val="319649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A222-6AA1-44B0-9E48-456D33A5EEC6}"/>
              </a:ext>
            </a:extLst>
          </p:cNvPr>
          <p:cNvSpPr>
            <a:spLocks noGrp="1"/>
          </p:cNvSpPr>
          <p:nvPr>
            <p:ph type="title"/>
          </p:nvPr>
        </p:nvSpPr>
        <p:spPr/>
        <p:txBody>
          <a:bodyPr/>
          <a:lstStyle/>
          <a:p>
            <a:r>
              <a:rPr lang="en-US" dirty="0"/>
              <a:t>Roadblocks for spectroscopy</a:t>
            </a:r>
          </a:p>
        </p:txBody>
      </p:sp>
      <p:graphicFrame>
        <p:nvGraphicFramePr>
          <p:cNvPr id="5" name="Content Placeholder 2">
            <a:extLst>
              <a:ext uri="{FF2B5EF4-FFF2-40B4-BE49-F238E27FC236}">
                <a16:creationId xmlns:a16="http://schemas.microsoft.com/office/drawing/2014/main" id="{E513554C-F592-41A8-A3FC-D5E94D550BD2}"/>
              </a:ext>
            </a:extLst>
          </p:cNvPr>
          <p:cNvGraphicFramePr>
            <a:graphicFrameLocks noGrp="1"/>
          </p:cNvGraphicFramePr>
          <p:nvPr>
            <p:ph idx="1"/>
            <p:extLst>
              <p:ext uri="{D42A27DB-BD31-4B8C-83A1-F6EECF244321}">
                <p14:modId xmlns:p14="http://schemas.microsoft.com/office/powerpoint/2010/main" val="2357225390"/>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Books with solid fill">
            <a:extLst>
              <a:ext uri="{FF2B5EF4-FFF2-40B4-BE49-F238E27FC236}">
                <a16:creationId xmlns:a16="http://schemas.microsoft.com/office/drawing/2014/main" id="{F60E5EAC-0F83-47A5-A859-7E88F6FED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4014" y="3647831"/>
            <a:ext cx="758890" cy="758890"/>
          </a:xfrm>
          <a:prstGeom prst="rect">
            <a:avLst/>
          </a:prstGeom>
        </p:spPr>
      </p:pic>
      <p:pic>
        <p:nvPicPr>
          <p:cNvPr id="10" name="Graphic 9" descr="Leaf with solid fill">
            <a:extLst>
              <a:ext uri="{FF2B5EF4-FFF2-40B4-BE49-F238E27FC236}">
                <a16:creationId xmlns:a16="http://schemas.microsoft.com/office/drawing/2014/main" id="{77D63BDB-A622-493D-8697-665B1FAF12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930" y="2668700"/>
            <a:ext cx="760300" cy="760300"/>
          </a:xfrm>
          <a:prstGeom prst="rect">
            <a:avLst/>
          </a:prstGeom>
        </p:spPr>
      </p:pic>
      <p:sp>
        <p:nvSpPr>
          <p:cNvPr id="11" name="TextBox 10">
            <a:extLst>
              <a:ext uri="{FF2B5EF4-FFF2-40B4-BE49-F238E27FC236}">
                <a16:creationId xmlns:a16="http://schemas.microsoft.com/office/drawing/2014/main" id="{9042D7E0-3BA1-48BF-A088-9C8F0E5FCCA1}"/>
              </a:ext>
            </a:extLst>
          </p:cNvPr>
          <p:cNvSpPr txBox="1"/>
          <p:nvPr/>
        </p:nvSpPr>
        <p:spPr>
          <a:xfrm>
            <a:off x="7253056" y="1938019"/>
            <a:ext cx="1091953" cy="369332"/>
          </a:xfrm>
          <a:prstGeom prst="rect">
            <a:avLst/>
          </a:prstGeom>
          <a:noFill/>
        </p:spPr>
        <p:txBody>
          <a:bodyPr wrap="square" rtlCol="0">
            <a:spAutoFit/>
          </a:bodyPr>
          <a:lstStyle/>
          <a:p>
            <a:r>
              <a:rPr lang="en-US" dirty="0">
                <a:latin typeface="Algerian" panose="04020705040A02060702" pitchFamily="82" charset="0"/>
              </a:rPr>
              <a:t>Plants</a:t>
            </a:r>
          </a:p>
        </p:txBody>
      </p:sp>
      <p:sp>
        <p:nvSpPr>
          <p:cNvPr id="12" name="Left Brace 11">
            <a:extLst>
              <a:ext uri="{FF2B5EF4-FFF2-40B4-BE49-F238E27FC236}">
                <a16:creationId xmlns:a16="http://schemas.microsoft.com/office/drawing/2014/main" id="{5D31DE5C-5C02-43FC-AA7B-1E5FF9EC4AF1}"/>
              </a:ext>
            </a:extLst>
          </p:cNvPr>
          <p:cNvSpPr/>
          <p:nvPr/>
        </p:nvSpPr>
        <p:spPr>
          <a:xfrm rot="5400000">
            <a:off x="7614366" y="1617568"/>
            <a:ext cx="369334" cy="17489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AB98972-4025-4D07-B01F-EB59E53C3468}"/>
              </a:ext>
            </a:extLst>
          </p:cNvPr>
          <p:cNvSpPr txBox="1"/>
          <p:nvPr/>
        </p:nvSpPr>
        <p:spPr>
          <a:xfrm>
            <a:off x="9394054" y="3059668"/>
            <a:ext cx="1091953" cy="369332"/>
          </a:xfrm>
          <a:prstGeom prst="rect">
            <a:avLst/>
          </a:prstGeom>
          <a:noFill/>
        </p:spPr>
        <p:txBody>
          <a:bodyPr wrap="square" rtlCol="0">
            <a:spAutoFit/>
          </a:bodyPr>
          <a:lstStyle/>
          <a:p>
            <a:r>
              <a:rPr lang="en-US" dirty="0">
                <a:latin typeface="Ink Free" panose="03080402000500000000" pitchFamily="66" charset="0"/>
              </a:rPr>
              <a:t>Lichens</a:t>
            </a:r>
          </a:p>
        </p:txBody>
      </p:sp>
      <p:sp>
        <p:nvSpPr>
          <p:cNvPr id="14" name="Left Brace 13">
            <a:extLst>
              <a:ext uri="{FF2B5EF4-FFF2-40B4-BE49-F238E27FC236}">
                <a16:creationId xmlns:a16="http://schemas.microsoft.com/office/drawing/2014/main" id="{C0243DAB-F61B-4523-A5C0-A0D893ED91EA}"/>
              </a:ext>
            </a:extLst>
          </p:cNvPr>
          <p:cNvSpPr/>
          <p:nvPr/>
        </p:nvSpPr>
        <p:spPr>
          <a:xfrm rot="5400000">
            <a:off x="9668792" y="3191627"/>
            <a:ext cx="369334" cy="7588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3521604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4748</TotalTime>
  <Words>1834</Words>
  <Application>Microsoft Office PowerPoint</Application>
  <PresentationFormat>Widescreen</PresentationFormat>
  <Paragraphs>271</Paragraphs>
  <Slides>46</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Algerian</vt:lpstr>
      <vt:lpstr>Arial</vt:lpstr>
      <vt:lpstr>Bookman Old Style</vt:lpstr>
      <vt:lpstr>Calibri</vt:lpstr>
      <vt:lpstr>Calibri Light</vt:lpstr>
      <vt:lpstr>Ink Free</vt:lpstr>
      <vt:lpstr>Times New Roman</vt:lpstr>
      <vt:lpstr>Wingdings</vt:lpstr>
      <vt:lpstr>Retrospect</vt:lpstr>
      <vt:lpstr>Assessing Plant and Lichen Biodiversity Using Reflectance Spectra</vt:lpstr>
      <vt:lpstr>PowerPoint Presentation</vt:lpstr>
      <vt:lpstr>PowerPoint Presentation</vt:lpstr>
      <vt:lpstr>We need to detect and monitor biodiversity in order to conserve it </vt:lpstr>
      <vt:lpstr>Solution?</vt:lpstr>
      <vt:lpstr>What is Reflectance Spectroscopy?</vt:lpstr>
      <vt:lpstr>The Reflected Spectrum</vt:lpstr>
      <vt:lpstr>Spectroscopy is here to stay</vt:lpstr>
      <vt:lpstr>Roadblocks for spectroscopy</vt:lpstr>
      <vt:lpstr>Outline</vt:lpstr>
      <vt:lpstr>Fine-Scale Diversity – Diversity within Species and Species Complexes</vt:lpstr>
      <vt:lpstr>PowerPoint Presentation</vt:lpstr>
      <vt:lpstr>PowerPoint Presentation</vt:lpstr>
      <vt:lpstr>Collecting Dryas</vt:lpstr>
      <vt:lpstr>Six Populations Delimited </vt:lpstr>
      <vt:lpstr>Species and Populations Predicted from Spectra</vt:lpstr>
      <vt:lpstr>Ancestry Predicted from Spectra</vt:lpstr>
      <vt:lpstr>Hybrids</vt:lpstr>
      <vt:lpstr>Fine-scale diversity is captured by spectra and should be considered going forward.</vt:lpstr>
      <vt:lpstr>Outline</vt:lpstr>
      <vt:lpstr>Why care about lichen?</vt:lpstr>
      <vt:lpstr>PowerPoint Presentation</vt:lpstr>
      <vt:lpstr>Why would we want to use herbarium specimens?</vt:lpstr>
      <vt:lpstr>Applications</vt:lpstr>
      <vt:lpstr>Unknowns</vt:lpstr>
      <vt:lpstr>Complications</vt:lpstr>
      <vt:lpstr>Chapter 2: Assessing Spectral Change as Lichen Specimens Age</vt:lpstr>
      <vt:lpstr>Dataset</vt:lpstr>
      <vt:lpstr>How do spectra change with age?</vt:lpstr>
      <vt:lpstr>Three models</vt:lpstr>
      <vt:lpstr>Different species change at about the same rate</vt:lpstr>
      <vt:lpstr>Decrease in reflectance</vt:lpstr>
      <vt:lpstr>Changes in the  NIR/SWIR</vt:lpstr>
      <vt:lpstr>Lack of change in the VIS</vt:lpstr>
      <vt:lpstr>Can we classify taxa from spectra of herbarium specimens? </vt:lpstr>
      <vt:lpstr>Species classified well</vt:lpstr>
      <vt:lpstr>Aging does influence classification, but not by much</vt:lpstr>
      <vt:lpstr>Herbarium specimens are a suitable source for building a spectral library for lichens despite a slight effect of age. </vt:lpstr>
      <vt:lpstr>Acknowledgements</vt:lpstr>
      <vt:lpstr>Questions?</vt:lpstr>
      <vt:lpstr>Articles</vt:lpstr>
      <vt:lpstr>Photos</vt:lpstr>
      <vt:lpstr>Extras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Plant and Lichen Biodiversity Using Reflectance Spectra</dc:title>
  <dc:creator>Lance Stasinski</dc:creator>
  <cp:lastModifiedBy>Lance Stasinski</cp:lastModifiedBy>
  <cp:revision>121</cp:revision>
  <dcterms:created xsi:type="dcterms:W3CDTF">2021-04-20T13:40:01Z</dcterms:created>
  <dcterms:modified xsi:type="dcterms:W3CDTF">2021-11-05T11:43:22Z</dcterms:modified>
</cp:coreProperties>
</file>